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bin" ContentType="application/vnd.openxmlformats-officedocument.oleObject"/>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diagrams/drawing1.xml" ContentType="application/vnd.ms-office.drawingml.diagramDrawing+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Default Extension="wav" ContentType="audio/wav"/>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71" r:id="rId2"/>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888"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80AA46E-07A2-4828-A252-A780935DF33A}" type="doc">
      <dgm:prSet loTypeId="urn:microsoft.com/office/officeart/2005/8/layout/venn1" loCatId="relationship" qsTypeId="urn:microsoft.com/office/officeart/2005/8/quickstyle/simple1" qsCatId="simple" csTypeId="urn:microsoft.com/office/officeart/2005/8/colors/accent1_2" csCatId="accent1" phldr="1"/>
      <dgm:spPr/>
    </dgm:pt>
    <dgm:pt modelId="{1BFE43E5-6F48-4010-926E-53613A4F2D68}">
      <dgm:prSet phldrT="[Text]"/>
      <dgm:spPr/>
      <dgm:t>
        <a:bodyPr/>
        <a:lstStyle/>
        <a:p>
          <a:r>
            <a:rPr lang="en-US" dirty="0" smtClean="0"/>
            <a:t>A</a:t>
          </a:r>
          <a:endParaRPr lang="en-US" dirty="0"/>
        </a:p>
      </dgm:t>
    </dgm:pt>
    <dgm:pt modelId="{79F9BFEA-A306-4EAD-9766-4A708D1C7809}" type="parTrans" cxnId="{2E48C4C9-02C5-485E-920B-45A7B6891BEF}">
      <dgm:prSet/>
      <dgm:spPr/>
      <dgm:t>
        <a:bodyPr/>
        <a:lstStyle/>
        <a:p>
          <a:endParaRPr lang="en-US"/>
        </a:p>
      </dgm:t>
    </dgm:pt>
    <dgm:pt modelId="{7D74B958-B92C-498D-A9C1-7060E8DDB39A}" type="sibTrans" cxnId="{2E48C4C9-02C5-485E-920B-45A7B6891BEF}">
      <dgm:prSet/>
      <dgm:spPr/>
      <dgm:t>
        <a:bodyPr/>
        <a:lstStyle/>
        <a:p>
          <a:endParaRPr lang="en-US"/>
        </a:p>
      </dgm:t>
    </dgm:pt>
    <dgm:pt modelId="{5C05AA0E-15CF-4A3A-9835-C4E06672FC9D}">
      <dgm:prSet phldrT="[Text]"/>
      <dgm:spPr/>
      <dgm:t>
        <a:bodyPr/>
        <a:lstStyle/>
        <a:p>
          <a:r>
            <a:rPr lang="en-US" dirty="0" smtClean="0"/>
            <a:t>B</a:t>
          </a:r>
          <a:endParaRPr lang="en-US" dirty="0"/>
        </a:p>
      </dgm:t>
    </dgm:pt>
    <dgm:pt modelId="{C823A955-203C-4BA5-9251-24A419D74CC0}" type="parTrans" cxnId="{AA9F6E97-0B29-421F-AE8D-5FD0BFB4089F}">
      <dgm:prSet/>
      <dgm:spPr/>
      <dgm:t>
        <a:bodyPr/>
        <a:lstStyle/>
        <a:p>
          <a:endParaRPr lang="en-US"/>
        </a:p>
      </dgm:t>
    </dgm:pt>
    <dgm:pt modelId="{50A01283-8E57-41BD-9CDC-C0B7EE0229C2}" type="sibTrans" cxnId="{AA9F6E97-0B29-421F-AE8D-5FD0BFB4089F}">
      <dgm:prSet/>
      <dgm:spPr/>
      <dgm:t>
        <a:bodyPr/>
        <a:lstStyle/>
        <a:p>
          <a:endParaRPr lang="en-US"/>
        </a:p>
      </dgm:t>
    </dgm:pt>
    <dgm:pt modelId="{9C3A0CE6-EDAD-4C27-904F-0FA67CCCD6D8}" type="pres">
      <dgm:prSet presAssocID="{B80AA46E-07A2-4828-A252-A780935DF33A}" presName="compositeShape" presStyleCnt="0">
        <dgm:presLayoutVars>
          <dgm:chMax val="7"/>
          <dgm:dir/>
          <dgm:resizeHandles val="exact"/>
        </dgm:presLayoutVars>
      </dgm:prSet>
      <dgm:spPr/>
    </dgm:pt>
    <dgm:pt modelId="{DED3D3A6-EF59-41F2-95AC-88508C0D6F71}" type="pres">
      <dgm:prSet presAssocID="{1BFE43E5-6F48-4010-926E-53613A4F2D68}" presName="circ1" presStyleLbl="vennNode1" presStyleIdx="0" presStyleCnt="2"/>
      <dgm:spPr/>
      <dgm:t>
        <a:bodyPr/>
        <a:lstStyle/>
        <a:p>
          <a:endParaRPr lang="en-US"/>
        </a:p>
      </dgm:t>
    </dgm:pt>
    <dgm:pt modelId="{56E11F8F-806B-48D2-AC10-36CF1517294A}" type="pres">
      <dgm:prSet presAssocID="{1BFE43E5-6F48-4010-926E-53613A4F2D68}" presName="circ1Tx" presStyleLbl="revTx" presStyleIdx="0" presStyleCnt="0">
        <dgm:presLayoutVars>
          <dgm:chMax val="0"/>
          <dgm:chPref val="0"/>
          <dgm:bulletEnabled val="1"/>
        </dgm:presLayoutVars>
      </dgm:prSet>
      <dgm:spPr/>
      <dgm:t>
        <a:bodyPr/>
        <a:lstStyle/>
        <a:p>
          <a:endParaRPr lang="en-US"/>
        </a:p>
      </dgm:t>
    </dgm:pt>
    <dgm:pt modelId="{AA5928C2-013A-43CD-A48F-52791D433803}" type="pres">
      <dgm:prSet presAssocID="{5C05AA0E-15CF-4A3A-9835-C4E06672FC9D}" presName="circ2" presStyleLbl="vennNode1" presStyleIdx="1" presStyleCnt="2"/>
      <dgm:spPr/>
      <dgm:t>
        <a:bodyPr/>
        <a:lstStyle/>
        <a:p>
          <a:endParaRPr lang="en-US"/>
        </a:p>
      </dgm:t>
    </dgm:pt>
    <dgm:pt modelId="{9F32608B-CC8A-4691-9D2C-3776523D88C3}" type="pres">
      <dgm:prSet presAssocID="{5C05AA0E-15CF-4A3A-9835-C4E06672FC9D}" presName="circ2Tx" presStyleLbl="revTx" presStyleIdx="0" presStyleCnt="0">
        <dgm:presLayoutVars>
          <dgm:chMax val="0"/>
          <dgm:chPref val="0"/>
          <dgm:bulletEnabled val="1"/>
        </dgm:presLayoutVars>
      </dgm:prSet>
      <dgm:spPr/>
      <dgm:t>
        <a:bodyPr/>
        <a:lstStyle/>
        <a:p>
          <a:endParaRPr lang="en-US"/>
        </a:p>
      </dgm:t>
    </dgm:pt>
  </dgm:ptLst>
  <dgm:cxnLst>
    <dgm:cxn modelId="{50565802-1772-4F35-91A6-FD973749F785}" type="presOf" srcId="{1BFE43E5-6F48-4010-926E-53613A4F2D68}" destId="{DED3D3A6-EF59-41F2-95AC-88508C0D6F71}" srcOrd="0" destOrd="0" presId="urn:microsoft.com/office/officeart/2005/8/layout/venn1"/>
    <dgm:cxn modelId="{AAF86959-A022-4378-B0CE-4D1F11C3E352}" type="presOf" srcId="{1BFE43E5-6F48-4010-926E-53613A4F2D68}" destId="{56E11F8F-806B-48D2-AC10-36CF1517294A}" srcOrd="1" destOrd="0" presId="urn:microsoft.com/office/officeart/2005/8/layout/venn1"/>
    <dgm:cxn modelId="{3B283606-A8AF-4EBD-8575-1E36248DCD23}" type="presOf" srcId="{5C05AA0E-15CF-4A3A-9835-C4E06672FC9D}" destId="{9F32608B-CC8A-4691-9D2C-3776523D88C3}" srcOrd="1" destOrd="0" presId="urn:microsoft.com/office/officeart/2005/8/layout/venn1"/>
    <dgm:cxn modelId="{240BAED0-2DC7-4753-9648-A0D15EBC3BEC}" type="presOf" srcId="{5C05AA0E-15CF-4A3A-9835-C4E06672FC9D}" destId="{AA5928C2-013A-43CD-A48F-52791D433803}" srcOrd="0" destOrd="0" presId="urn:microsoft.com/office/officeart/2005/8/layout/venn1"/>
    <dgm:cxn modelId="{2E48C4C9-02C5-485E-920B-45A7B6891BEF}" srcId="{B80AA46E-07A2-4828-A252-A780935DF33A}" destId="{1BFE43E5-6F48-4010-926E-53613A4F2D68}" srcOrd="0" destOrd="0" parTransId="{79F9BFEA-A306-4EAD-9766-4A708D1C7809}" sibTransId="{7D74B958-B92C-498D-A9C1-7060E8DDB39A}"/>
    <dgm:cxn modelId="{AA9F6E97-0B29-421F-AE8D-5FD0BFB4089F}" srcId="{B80AA46E-07A2-4828-A252-A780935DF33A}" destId="{5C05AA0E-15CF-4A3A-9835-C4E06672FC9D}" srcOrd="1" destOrd="0" parTransId="{C823A955-203C-4BA5-9251-24A419D74CC0}" sibTransId="{50A01283-8E57-41BD-9CDC-C0B7EE0229C2}"/>
    <dgm:cxn modelId="{66CF4FB2-C62A-4BEA-8616-70B599731290}" type="presOf" srcId="{B80AA46E-07A2-4828-A252-A780935DF33A}" destId="{9C3A0CE6-EDAD-4C27-904F-0FA67CCCD6D8}" srcOrd="0" destOrd="0" presId="urn:microsoft.com/office/officeart/2005/8/layout/venn1"/>
    <dgm:cxn modelId="{59720AC9-EACC-4A93-86FA-6256AAA52001}" type="presParOf" srcId="{9C3A0CE6-EDAD-4C27-904F-0FA67CCCD6D8}" destId="{DED3D3A6-EF59-41F2-95AC-88508C0D6F71}" srcOrd="0" destOrd="0" presId="urn:microsoft.com/office/officeart/2005/8/layout/venn1"/>
    <dgm:cxn modelId="{A2C79666-BE63-4D99-A3D1-C8455C83DA46}" type="presParOf" srcId="{9C3A0CE6-EDAD-4C27-904F-0FA67CCCD6D8}" destId="{56E11F8F-806B-48D2-AC10-36CF1517294A}" srcOrd="1" destOrd="0" presId="urn:microsoft.com/office/officeart/2005/8/layout/venn1"/>
    <dgm:cxn modelId="{B844E73D-7693-419D-9024-5234F5D19E72}" type="presParOf" srcId="{9C3A0CE6-EDAD-4C27-904F-0FA67CCCD6D8}" destId="{AA5928C2-013A-43CD-A48F-52791D433803}" srcOrd="2" destOrd="0" presId="urn:microsoft.com/office/officeart/2005/8/layout/venn1"/>
    <dgm:cxn modelId="{7C9A58F0-1C71-4C8B-AFF8-47EB4D14507C}" type="presParOf" srcId="{9C3A0CE6-EDAD-4C27-904F-0FA67CCCD6D8}" destId="{9F32608B-CC8A-4691-9D2C-3776523D88C3}" srcOrd="3" destOrd="0" presId="urn:microsoft.com/office/officeart/2005/8/layout/venn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DED3D3A6-EF59-41F2-95AC-88508C0D6F71}">
      <dsp:nvSpPr>
        <dsp:cNvPr id="0" name=""/>
        <dsp:cNvSpPr/>
      </dsp:nvSpPr>
      <dsp:spPr>
        <a:xfrm>
          <a:off x="84010" y="30670"/>
          <a:ext cx="2072259" cy="2072258"/>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2889250">
            <a:lnSpc>
              <a:spcPct val="90000"/>
            </a:lnSpc>
            <a:spcBef>
              <a:spcPct val="0"/>
            </a:spcBef>
            <a:spcAft>
              <a:spcPct val="35000"/>
            </a:spcAft>
          </a:pPr>
          <a:r>
            <a:rPr lang="en-US" sz="6500" kern="1200" dirty="0" smtClean="0"/>
            <a:t>A</a:t>
          </a:r>
          <a:endParaRPr lang="en-US" sz="6500" kern="1200" dirty="0"/>
        </a:p>
      </dsp:txBody>
      <dsp:txXfrm>
        <a:off x="373379" y="275034"/>
        <a:ext cx="1194816" cy="1583531"/>
      </dsp:txXfrm>
    </dsp:sp>
    <dsp:sp modelId="{AA5928C2-013A-43CD-A48F-52791D433803}">
      <dsp:nvSpPr>
        <dsp:cNvPr id="0" name=""/>
        <dsp:cNvSpPr/>
      </dsp:nvSpPr>
      <dsp:spPr>
        <a:xfrm>
          <a:off x="1577530" y="30670"/>
          <a:ext cx="2072259" cy="2072258"/>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2889250">
            <a:lnSpc>
              <a:spcPct val="90000"/>
            </a:lnSpc>
            <a:spcBef>
              <a:spcPct val="0"/>
            </a:spcBef>
            <a:spcAft>
              <a:spcPct val="35000"/>
            </a:spcAft>
          </a:pPr>
          <a:r>
            <a:rPr lang="en-US" sz="6500" kern="1200" dirty="0" smtClean="0"/>
            <a:t>B</a:t>
          </a:r>
          <a:endParaRPr lang="en-US" sz="6500" kern="1200" dirty="0"/>
        </a:p>
      </dsp:txBody>
      <dsp:txXfrm>
        <a:off x="2165604" y="275034"/>
        <a:ext cx="1194816" cy="1583531"/>
      </dsp:txXfrm>
    </dsp:sp>
  </dsp:spTree>
</dsp:drawing>
</file>

<file path=ppt/diagrams/layout1.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image" Target="../media/image4.wmf"/><Relationship Id="rId1" Type="http://schemas.openxmlformats.org/officeDocument/2006/relationships/image" Target="../media/image3.wmf"/><Relationship Id="rId4" Type="http://schemas.openxmlformats.org/officeDocument/2006/relationships/image" Target="../media/image6.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7.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8.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9.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le 28"/>
          <p:cNvSpPr>
            <a:spLocks noGrp="1"/>
          </p:cNvSpPr>
          <p:nvPr>
            <p:ph type="ctrTitle"/>
          </p:nvPr>
        </p:nvSpPr>
        <p:spPr>
          <a:xfrm>
            <a:off x="381000" y="4853411"/>
            <a:ext cx="8458200" cy="1222375"/>
          </a:xfrm>
        </p:spPr>
        <p:txBody>
          <a:bodyPr anchor="t"/>
          <a:lstStyle/>
          <a:p>
            <a:r>
              <a:rPr kumimoji="0" lang="en-US" smtClean="0"/>
              <a:t>Click to edit Master title style</a:t>
            </a:r>
            <a:endParaRPr kumimoji="0" lang="en-US"/>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16" name="Date Placeholder 15"/>
          <p:cNvSpPr>
            <a:spLocks noGrp="1"/>
          </p:cNvSpPr>
          <p:nvPr>
            <p:ph type="dt" sz="half" idx="10"/>
          </p:nvPr>
        </p:nvSpPr>
        <p:spPr/>
        <p:txBody>
          <a:bodyPr/>
          <a:lstStyle/>
          <a:p>
            <a:fld id="{6995F4AA-29A9-4CD9-91C8-2F7A05534A02}" type="datetimeFigureOut">
              <a:rPr lang="en-US" smtClean="0"/>
              <a:pPr/>
              <a:t>28-Apr-17</a:t>
            </a:fld>
            <a:endParaRPr lang="en-US"/>
          </a:p>
        </p:txBody>
      </p:sp>
      <p:sp>
        <p:nvSpPr>
          <p:cNvPr id="2" name="Footer Placeholder 1"/>
          <p:cNvSpPr>
            <a:spLocks noGrp="1"/>
          </p:cNvSpPr>
          <p:nvPr>
            <p:ph type="ftr" sz="quarter" idx="11"/>
          </p:nvPr>
        </p:nvSpPr>
        <p:spPr/>
        <p:txBody>
          <a:bodyPr/>
          <a:lstStyle/>
          <a:p>
            <a:endParaRPr lang="en-US"/>
          </a:p>
        </p:txBody>
      </p:sp>
      <p:sp>
        <p:nvSpPr>
          <p:cNvPr id="15" name="Slide Number Placeholder 14"/>
          <p:cNvSpPr>
            <a:spLocks noGrp="1"/>
          </p:cNvSpPr>
          <p:nvPr>
            <p:ph type="sldNum" sz="quarter" idx="12"/>
          </p:nvPr>
        </p:nvSpPr>
        <p:spPr>
          <a:xfrm>
            <a:off x="8229600" y="6473952"/>
            <a:ext cx="758952" cy="246888"/>
          </a:xfrm>
        </p:spPr>
        <p:txBody>
          <a:bodyPr/>
          <a:lstStyle/>
          <a:p>
            <a:fld id="{CA570FA5-70CD-4110-B37E-D41395B5653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995F4AA-29A9-4CD9-91C8-2F7A05534A02}" type="datetimeFigureOut">
              <a:rPr lang="en-US" smtClean="0"/>
              <a:pPr/>
              <a:t>28-Apr-17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570FA5-70CD-4110-B37E-D41395B5653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549276"/>
            <a:ext cx="62484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995F4AA-29A9-4CD9-91C8-2F7A05534A02}" type="datetimeFigureOut">
              <a:rPr lang="en-US" smtClean="0"/>
              <a:pPr/>
              <a:t>28-Apr-17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570FA5-70CD-4110-B37E-D41395B5653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kumimoji="0" lang="en-US" smtClean="0"/>
              <a:t>Click to edit Master title style</a:t>
            </a:r>
            <a:endParaRPr kumimoji="0" lang="en-US"/>
          </a:p>
        </p:txBody>
      </p:sp>
      <p:sp>
        <p:nvSpPr>
          <p:cNvPr id="27" name="Content Placeholder 26"/>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6995F4AA-29A9-4CD9-91C8-2F7A05534A02}" type="datetimeFigureOut">
              <a:rPr lang="en-US" smtClean="0"/>
              <a:pPr/>
              <a:t>28-Apr-17</a:t>
            </a:fld>
            <a:endParaRPr lang="en-US"/>
          </a:p>
        </p:txBody>
      </p:sp>
      <p:sp>
        <p:nvSpPr>
          <p:cNvPr id="19" name="Footer Placeholder 18"/>
          <p:cNvSpPr>
            <a:spLocks noGrp="1"/>
          </p:cNvSpPr>
          <p:nvPr>
            <p:ph type="ftr" sz="quarter" idx="11"/>
          </p:nvPr>
        </p:nvSpPr>
        <p:spPr>
          <a:xfrm>
            <a:off x="3581400" y="76200"/>
            <a:ext cx="2895600" cy="288925"/>
          </a:xfrm>
        </p:spPr>
        <p:txBody>
          <a:bodyPr/>
          <a:lstStyle/>
          <a:p>
            <a:endParaRPr lang="en-US"/>
          </a:p>
        </p:txBody>
      </p:sp>
      <p:sp>
        <p:nvSpPr>
          <p:cNvPr id="16" name="Slide Number Placeholder 15"/>
          <p:cNvSpPr>
            <a:spLocks noGrp="1"/>
          </p:cNvSpPr>
          <p:nvPr>
            <p:ph type="sldNum" sz="quarter" idx="12"/>
          </p:nvPr>
        </p:nvSpPr>
        <p:spPr>
          <a:xfrm>
            <a:off x="8229600" y="6473952"/>
            <a:ext cx="758952" cy="246888"/>
          </a:xfrm>
        </p:spPr>
        <p:txBody>
          <a:bodyPr/>
          <a:lstStyle/>
          <a:p>
            <a:fld id="{CA570FA5-70CD-4110-B37E-D41395B5653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9" name="Date Placeholder 18"/>
          <p:cNvSpPr>
            <a:spLocks noGrp="1"/>
          </p:cNvSpPr>
          <p:nvPr>
            <p:ph type="dt" sz="half" idx="10"/>
          </p:nvPr>
        </p:nvSpPr>
        <p:spPr/>
        <p:txBody>
          <a:bodyPr/>
          <a:lstStyle/>
          <a:p>
            <a:fld id="{6995F4AA-29A9-4CD9-91C8-2F7A05534A02}" type="datetimeFigureOut">
              <a:rPr lang="en-US" smtClean="0"/>
              <a:pPr/>
              <a:t>28-Apr-17</a:t>
            </a:fld>
            <a:endParaRPr lang="en-US"/>
          </a:p>
        </p:txBody>
      </p:sp>
      <p:sp>
        <p:nvSpPr>
          <p:cNvPr id="11" name="Footer Placeholder 10"/>
          <p:cNvSpPr>
            <a:spLocks noGrp="1"/>
          </p:cNvSpPr>
          <p:nvPr>
            <p:ph type="ftr" sz="quarter" idx="11"/>
          </p:nvPr>
        </p:nvSpPr>
        <p:spPr/>
        <p:txBody>
          <a:bodyPr/>
          <a:lstStyle/>
          <a:p>
            <a:endParaRPr lang="en-US"/>
          </a:p>
        </p:txBody>
      </p:sp>
      <p:sp>
        <p:nvSpPr>
          <p:cNvPr id="16" name="Slide Number Placeholder 15"/>
          <p:cNvSpPr>
            <a:spLocks noGrp="1"/>
          </p:cNvSpPr>
          <p:nvPr>
            <p:ph type="sldNum" sz="quarter" idx="12"/>
          </p:nvPr>
        </p:nvSpPr>
        <p:spPr/>
        <p:txBody>
          <a:bodyPr/>
          <a:lstStyle/>
          <a:p>
            <a:fld id="{CA570FA5-70CD-4110-B37E-D41395B5653B}" type="slidenum">
              <a:rPr lang="en-US" smtClean="0"/>
              <a:pPr/>
              <a:t>‹#›</a:t>
            </a:fld>
            <a:endParaRPr lang="en-US"/>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0"/>
          </p:nvPr>
        </p:nvSpPr>
        <p:spPr/>
        <p:txBody>
          <a:bodyPr/>
          <a:lstStyle/>
          <a:p>
            <a:fld id="{6995F4AA-29A9-4CD9-91C8-2F7A05534A02}" type="datetimeFigureOut">
              <a:rPr lang="en-US" smtClean="0"/>
              <a:pPr/>
              <a:t>28-Apr-17</a:t>
            </a:fld>
            <a:endParaRPr lang="en-US"/>
          </a:p>
        </p:txBody>
      </p:sp>
      <p:sp>
        <p:nvSpPr>
          <p:cNvPr id="10" name="Footer Placeholder 9"/>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CA570FA5-70CD-4110-B37E-D41395B5653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304800" y="5410200"/>
            <a:ext cx="8610600" cy="882650"/>
          </a:xfrm>
        </p:spPr>
        <p:txBody>
          <a:bodyPr anchor="ctr"/>
          <a:lstStyle>
            <a:lvl1pPr>
              <a:defRPr/>
            </a:lvl1pPr>
          </a:lstStyle>
          <a:p>
            <a:r>
              <a:rPr kumimoji="0" lang="en-US" smtClean="0"/>
              <a:t>Click to edit Master title style</a:t>
            </a:r>
            <a:endParaRPr kumimoji="0" lang="en-US"/>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0"/>
          </p:nvPr>
        </p:nvSpPr>
        <p:spPr/>
        <p:txBody>
          <a:bodyPr/>
          <a:lstStyle/>
          <a:p>
            <a:fld id="{6995F4AA-29A9-4CD9-91C8-2F7A05534A02}" type="datetimeFigureOut">
              <a:rPr lang="en-US" smtClean="0"/>
              <a:pPr/>
              <a:t>28-Apr-17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229600" y="6477000"/>
            <a:ext cx="762000" cy="246888"/>
          </a:xfrm>
        </p:spPr>
        <p:txBody>
          <a:bodyPr/>
          <a:lstStyle/>
          <a:p>
            <a:fld id="{CA570FA5-70CD-4110-B37E-D41395B5653B}" type="slidenum">
              <a:rPr lang="en-US" smtClean="0"/>
              <a:pPr/>
              <a:t>‹#›</a:t>
            </a:fld>
            <a:endParaRPr lang="en-US"/>
          </a:p>
        </p:txBody>
      </p:sp>
      <p:sp>
        <p:nvSpPr>
          <p:cNvPr id="11" name="Straight Connector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6995F4AA-29A9-4CD9-91C8-2F7A05534A02}" type="datetimeFigureOut">
              <a:rPr lang="en-US" smtClean="0"/>
              <a:pPr/>
              <a:t>28-Apr-17</a:t>
            </a:fld>
            <a:endParaRPr lang="en-US"/>
          </a:p>
        </p:txBody>
      </p:sp>
      <p:sp>
        <p:nvSpPr>
          <p:cNvPr id="21" name="Footer Placeholder 20"/>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570FA5-70CD-4110-B37E-D41395B5653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6995F4AA-29A9-4CD9-91C8-2F7A05534A02}" type="datetimeFigureOut">
              <a:rPr lang="en-US" smtClean="0"/>
              <a:pPr/>
              <a:t>28-Apr-17</a:t>
            </a:fld>
            <a:endParaRPr lang="en-US"/>
          </a:p>
        </p:txBody>
      </p:sp>
      <p:sp>
        <p:nvSpPr>
          <p:cNvPr id="24" name="Footer Placeholder 23"/>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A570FA5-70CD-4110-B37E-D41395B5653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title"/>
          </p:nvPr>
        </p:nvSpPr>
        <p:spPr>
          <a:xfrm>
            <a:off x="457200" y="5486400"/>
            <a:ext cx="8458200" cy="520700"/>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6995F4AA-29A9-4CD9-91C8-2F7A05534A02}" type="datetimeFigureOut">
              <a:rPr lang="en-US" smtClean="0"/>
              <a:pPr/>
              <a:t>28-Apr-17</a:t>
            </a:fld>
            <a:endParaRPr lang="en-US"/>
          </a:p>
        </p:txBody>
      </p:sp>
      <p:sp>
        <p:nvSpPr>
          <p:cNvPr id="29" name="Footer Placeholder 28"/>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A570FA5-70CD-4110-B37E-D41395B5653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smtClean="0"/>
              <a:t>Click icon to add picture</a:t>
            </a:r>
            <a:endParaRPr kumimoji="0" lang="en-US" dirty="0"/>
          </a:p>
        </p:txBody>
      </p:sp>
      <p:sp>
        <p:nvSpPr>
          <p:cNvPr id="7" name="Date Placeholder 6"/>
          <p:cNvSpPr>
            <a:spLocks noGrp="1"/>
          </p:cNvSpPr>
          <p:nvPr>
            <p:ph type="dt" sz="half" idx="10"/>
          </p:nvPr>
        </p:nvSpPr>
        <p:spPr/>
        <p:txBody>
          <a:bodyPr/>
          <a:lstStyle/>
          <a:p>
            <a:fld id="{6995F4AA-29A9-4CD9-91C8-2F7A05534A02}" type="datetimeFigureOut">
              <a:rPr lang="en-US" smtClean="0"/>
              <a:pPr/>
              <a:t>28-Apr-17</a:t>
            </a:fld>
            <a:endParaRPr lang="en-US"/>
          </a:p>
        </p:txBody>
      </p:sp>
      <p:sp>
        <p:nvSpPr>
          <p:cNvPr id="5" name="Footer Placeholder 4"/>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CA570FA5-70CD-4110-B37E-D41395B5653B}" type="slidenum">
              <a:rPr lang="en-US" smtClean="0"/>
              <a:pPr/>
              <a:t>‹#›</a:t>
            </a:fld>
            <a:endParaRPr lang="en-US"/>
          </a:p>
        </p:txBody>
      </p:sp>
      <p:sp>
        <p:nvSpPr>
          <p:cNvPr id="17" name="Title 16"/>
          <p:cNvSpPr>
            <a:spLocks noGrp="1"/>
          </p:cNvSpPr>
          <p:nvPr>
            <p:ph type="title"/>
          </p:nvPr>
        </p:nvSpPr>
        <p:spPr>
          <a:xfrm>
            <a:off x="381000" y="4993760"/>
            <a:ext cx="5867400" cy="522288"/>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Text Placeholder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1" name="Date Placeholder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6995F4AA-29A9-4CD9-91C8-2F7A05534A02}" type="datetimeFigureOut">
              <a:rPr lang="en-US" smtClean="0"/>
              <a:pPr/>
              <a:t>28-Apr-17</a:t>
            </a:fld>
            <a:endParaRPr lang="en-US"/>
          </a:p>
        </p:txBody>
      </p:sp>
      <p:sp>
        <p:nvSpPr>
          <p:cNvPr id="28" name="Footer Placeholder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n-US"/>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CA570FA5-70CD-4110-B37E-D41395B5653B}" type="slidenum">
              <a:rPr lang="en-US" smtClean="0"/>
              <a:pPr/>
              <a:t>‹#›</a:t>
            </a:fld>
            <a:endParaRPr lang="en-US"/>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kumimoji="0" lang="en-US" smtClean="0"/>
              <a:t>Click to edit Master title style</a:t>
            </a:r>
            <a:endParaRPr kumimoji="0" lang="en-US"/>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12.bin"/><Relationship Id="rId2" Type="http://schemas.openxmlformats.org/officeDocument/2006/relationships/slideLayout" Target="../slideLayouts/slideLayout2.xml"/><Relationship Id="rId1" Type="http://schemas.openxmlformats.org/officeDocument/2006/relationships/vmlDrawing" Target="../drawings/vmlDrawing4.v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oleObject" Target="../embeddings/oleObject6.bin"/><Relationship Id="rId3" Type="http://schemas.openxmlformats.org/officeDocument/2006/relationships/oleObject" Target="../embeddings/oleObject1.bin"/><Relationship Id="rId7"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oleObject4.bin"/><Relationship Id="rId5" Type="http://schemas.openxmlformats.org/officeDocument/2006/relationships/oleObject" Target="../embeddings/oleObject3.bin"/><Relationship Id="rId10" Type="http://schemas.openxmlformats.org/officeDocument/2006/relationships/oleObject" Target="../embeddings/oleObject8.bin"/><Relationship Id="rId4" Type="http://schemas.openxmlformats.org/officeDocument/2006/relationships/oleObject" Target="../embeddings/oleObject2.bin"/><Relationship Id="rId9" Type="http://schemas.openxmlformats.org/officeDocument/2006/relationships/oleObject" Target="../embeddings/oleObject7.bin"/></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oleObject" Target="../embeddings/oleObject10.bin"/></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11.bin"/><Relationship Id="rId2" Type="http://schemas.openxmlformats.org/officeDocument/2006/relationships/slideLayout" Target="../slideLayouts/slideLayout2.xml"/><Relationship Id="rId1" Type="http://schemas.openxmlformats.org/officeDocument/2006/relationships/vmlDrawing" Target="../drawings/vmlDrawing3.v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685800"/>
            <a:ext cx="7239000" cy="2667000"/>
          </a:xfrm>
        </p:spPr>
        <p:txBody>
          <a:bodyPr/>
          <a:lstStyle/>
          <a:p>
            <a:r>
              <a:rPr lang="en-US" dirty="0" smtClean="0"/>
              <a:t>Departmental Seminar on Mathematics and its Applications </a:t>
            </a:r>
            <a:endParaRPr lang="en-US" dirty="0"/>
          </a:p>
        </p:txBody>
      </p:sp>
      <p:sp>
        <p:nvSpPr>
          <p:cNvPr id="3" name="Subtitle 2"/>
          <p:cNvSpPr>
            <a:spLocks noGrp="1"/>
          </p:cNvSpPr>
          <p:nvPr>
            <p:ph type="subTitle" idx="1"/>
          </p:nvPr>
        </p:nvSpPr>
        <p:spPr/>
        <p:txBody>
          <a:bodyPr/>
          <a:lstStyle/>
          <a:p>
            <a:r>
              <a:rPr lang="en-US" dirty="0" smtClean="0"/>
              <a:t>Topic: </a:t>
            </a:r>
            <a:r>
              <a:rPr lang="en-US" b="1" dirty="0" smtClean="0"/>
              <a:t>Elementary Discussions on Sets</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8" presetClass="entr" presetSubtype="16"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diamond(in)">
                                      <p:cBhvr>
                                        <p:cTn id="13"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fontScale="90000"/>
          </a:bodyPr>
          <a:lstStyle/>
          <a:p>
            <a:r>
              <a:rPr lang="en-US" b="1" u="sng" dirty="0" smtClean="0"/>
              <a:t>Operations on Sets:</a:t>
            </a:r>
            <a:r>
              <a:rPr lang="en-US" dirty="0" smtClean="0"/>
              <a:t/>
            </a:r>
            <a:br>
              <a:rPr lang="en-US" dirty="0" smtClean="0"/>
            </a:br>
            <a:endParaRPr lang="en-US" dirty="0"/>
          </a:p>
        </p:txBody>
      </p:sp>
      <p:sp>
        <p:nvSpPr>
          <p:cNvPr id="3" name="Content Placeholder 2"/>
          <p:cNvSpPr>
            <a:spLocks noGrp="1"/>
          </p:cNvSpPr>
          <p:nvPr>
            <p:ph idx="1"/>
          </p:nvPr>
        </p:nvSpPr>
        <p:spPr>
          <a:xfrm>
            <a:off x="457200" y="838200"/>
            <a:ext cx="8229600" cy="5287963"/>
          </a:xfrm>
        </p:spPr>
        <p:txBody>
          <a:bodyPr>
            <a:normAutofit/>
          </a:bodyPr>
          <a:lstStyle/>
          <a:p>
            <a:r>
              <a:rPr lang="en-US" b="1" dirty="0" smtClean="0"/>
              <a:t>Union (Join):</a:t>
            </a:r>
            <a:r>
              <a:rPr lang="en-US" dirty="0" smtClean="0"/>
              <a:t> The union of two sets A and B, written A ∪ B, is defined to be the set</a:t>
            </a:r>
          </a:p>
          <a:p>
            <a:r>
              <a:rPr lang="en-US" dirty="0" smtClean="0"/>
              <a:t>A ∪ B = {x | x ∈ A or x ∈ B}. In this definition, we mean x is a member of A or x is a member of B or x is a member of both A and B.</a:t>
            </a:r>
          </a:p>
          <a:p>
            <a:pPr>
              <a:buNone/>
            </a:pPr>
            <a:endParaRPr lang="en-US" dirty="0" smtClean="0"/>
          </a:p>
        </p:txBody>
      </p:sp>
      <p:sp>
        <p:nvSpPr>
          <p:cNvPr id="4" name="Rectangle 3"/>
          <p:cNvSpPr/>
          <p:nvPr/>
        </p:nvSpPr>
        <p:spPr>
          <a:xfrm>
            <a:off x="2362200" y="3886200"/>
            <a:ext cx="3810000" cy="220980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graphicFrame>
        <p:nvGraphicFramePr>
          <p:cNvPr id="5" name="Diagram 4"/>
          <p:cNvGraphicFramePr/>
          <p:nvPr/>
        </p:nvGraphicFramePr>
        <p:xfrm>
          <a:off x="2514600" y="3886200"/>
          <a:ext cx="3733800" cy="2133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wedg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US" b="1" dirty="0" smtClean="0"/>
              <a:t>Intersection (meet)</a:t>
            </a:r>
            <a:r>
              <a:rPr lang="en-US" dirty="0" smtClean="0"/>
              <a:t>:</a:t>
            </a:r>
            <a:endParaRPr lang="en-US" dirty="0"/>
          </a:p>
        </p:txBody>
      </p:sp>
      <p:sp>
        <p:nvSpPr>
          <p:cNvPr id="3" name="Content Placeholder 2"/>
          <p:cNvSpPr>
            <a:spLocks noGrp="1"/>
          </p:cNvSpPr>
          <p:nvPr>
            <p:ph idx="1"/>
          </p:nvPr>
        </p:nvSpPr>
        <p:spPr>
          <a:xfrm>
            <a:off x="457200" y="762000"/>
            <a:ext cx="8229600" cy="5364163"/>
          </a:xfrm>
        </p:spPr>
        <p:txBody>
          <a:bodyPr/>
          <a:lstStyle/>
          <a:p>
            <a:r>
              <a:rPr lang="en-US" dirty="0" smtClean="0"/>
              <a:t>The intersection of two sets A and B, written A ∩ B, is defined to be the set A ∩ B = {x | x ∈ A and x ∈ B}. Here x is an element of A ∩ B if and only if x is a member of A and at the same time x is a member of B. </a:t>
            </a:r>
          </a:p>
          <a:p>
            <a:endParaRPr lang="en-US" dirty="0"/>
          </a:p>
        </p:txBody>
      </p:sp>
      <p:sp>
        <p:nvSpPr>
          <p:cNvPr id="4" name="Rectangle 3"/>
          <p:cNvSpPr/>
          <p:nvPr/>
        </p:nvSpPr>
        <p:spPr>
          <a:xfrm>
            <a:off x="1828800" y="3429000"/>
            <a:ext cx="3962400" cy="236220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sp>
        <p:nvSpPr>
          <p:cNvPr id="5" name="Oval 4"/>
          <p:cNvSpPr/>
          <p:nvPr/>
        </p:nvSpPr>
        <p:spPr>
          <a:xfrm>
            <a:off x="2667000" y="3733800"/>
            <a:ext cx="1600200" cy="1828800"/>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6" name="Oval 5"/>
          <p:cNvSpPr/>
          <p:nvPr/>
        </p:nvSpPr>
        <p:spPr>
          <a:xfrm>
            <a:off x="3581400" y="3657600"/>
            <a:ext cx="1752600" cy="1905000"/>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7" name="Oval 6"/>
          <p:cNvSpPr/>
          <p:nvPr/>
        </p:nvSpPr>
        <p:spPr>
          <a:xfrm>
            <a:off x="3581400" y="3886200"/>
            <a:ext cx="609600" cy="1524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ransition>
    <p:wedg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Example :</a:t>
            </a:r>
            <a:endParaRPr lang="en-US" dirty="0"/>
          </a:p>
        </p:txBody>
      </p:sp>
      <p:sp>
        <p:nvSpPr>
          <p:cNvPr id="3" name="Content Placeholder 2"/>
          <p:cNvSpPr>
            <a:spLocks noGrp="1"/>
          </p:cNvSpPr>
          <p:nvPr>
            <p:ph idx="1"/>
          </p:nvPr>
        </p:nvSpPr>
        <p:spPr/>
        <p:txBody>
          <a:bodyPr>
            <a:normAutofit/>
          </a:bodyPr>
          <a:lstStyle/>
          <a:p>
            <a:r>
              <a:rPr lang="en-US" sz="3600" dirty="0" smtClean="0"/>
              <a:t>Let A be the set {1, 2, 3, 4} and B be the set {3, 4, 5, 6}. </a:t>
            </a:r>
          </a:p>
          <a:p>
            <a:pPr>
              <a:buNone/>
            </a:pPr>
            <a:r>
              <a:rPr lang="en-US" sz="3600" dirty="0" smtClean="0"/>
              <a:t>   Then A ∪ B = {1, 2, 3, 4, 5, 6} and A ∩ B = {3, 4}. </a:t>
            </a:r>
          </a:p>
          <a:p>
            <a:pPr>
              <a:buNone/>
            </a:pPr>
            <a:r>
              <a:rPr lang="en-US" sz="3600" dirty="0" smtClean="0"/>
              <a:t>    If C is the set {5, 6}, then A ∪ C = {1, 2, 3, 4, 5, 6}  while A ∩ C = ∅.</a:t>
            </a:r>
            <a:endParaRPr lang="en-US" sz="36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Difference:</a:t>
            </a:r>
            <a:endParaRPr lang="en-US" dirty="0"/>
          </a:p>
        </p:txBody>
      </p:sp>
      <p:sp>
        <p:nvSpPr>
          <p:cNvPr id="3" name="Content Placeholder 2"/>
          <p:cNvSpPr>
            <a:spLocks noGrp="1"/>
          </p:cNvSpPr>
          <p:nvPr>
            <p:ph idx="1"/>
          </p:nvPr>
        </p:nvSpPr>
        <p:spPr/>
        <p:txBody>
          <a:bodyPr/>
          <a:lstStyle/>
          <a:p>
            <a:r>
              <a:rPr lang="en-US" dirty="0" smtClean="0"/>
              <a:t>Difference of two sets X and Y, denoted by X-Y, is defined by </a:t>
            </a:r>
          </a:p>
          <a:p>
            <a:pPr>
              <a:buNone/>
            </a:pPr>
            <a:endParaRPr lang="en-US" dirty="0" smtClean="0"/>
          </a:p>
          <a:p>
            <a:r>
              <a:rPr lang="en-US" dirty="0" smtClean="0"/>
              <a:t>Let A = {1, 2, 3, 4} and B = {3, 4, 5, 6}. Then A-B = {1, 2}.</a:t>
            </a:r>
          </a:p>
          <a:p>
            <a:pPr>
              <a:buNone/>
            </a:pPr>
            <a:endParaRPr lang="en-US" dirty="0"/>
          </a:p>
        </p:txBody>
      </p:sp>
      <p:graphicFrame>
        <p:nvGraphicFramePr>
          <p:cNvPr id="4" name="Object 3"/>
          <p:cNvGraphicFramePr>
            <a:graphicFrameLocks noChangeAspect="1"/>
          </p:cNvGraphicFramePr>
          <p:nvPr/>
        </p:nvGraphicFramePr>
        <p:xfrm>
          <a:off x="2736850" y="2667000"/>
          <a:ext cx="4508500" cy="609600"/>
        </p:xfrm>
        <a:graphic>
          <a:graphicData uri="http://schemas.openxmlformats.org/presentationml/2006/ole">
            <p:oleObj spid="_x0000_s18434" name="Equation" r:id="rId3" imgW="1562040" imgH="203040" progId="Equation.DSMT4">
              <p:embed/>
            </p:oleObj>
          </a:graphicData>
        </a:graphic>
      </p:graphicFrame>
      <p:sp>
        <p:nvSpPr>
          <p:cNvPr id="5" name="Rectangle 4"/>
          <p:cNvSpPr/>
          <p:nvPr/>
        </p:nvSpPr>
        <p:spPr>
          <a:xfrm>
            <a:off x="2362200" y="4267200"/>
            <a:ext cx="3657600" cy="1676400"/>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6" name="Oval 5"/>
          <p:cNvSpPr/>
          <p:nvPr/>
        </p:nvSpPr>
        <p:spPr>
          <a:xfrm>
            <a:off x="2971800" y="4495800"/>
            <a:ext cx="1371600" cy="1143000"/>
          </a:xfrm>
          <a:prstGeom prst="ellipse">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sz="4000" dirty="0" smtClean="0"/>
              <a:t>A</a:t>
            </a:r>
            <a:endParaRPr lang="en-US" sz="4000" dirty="0"/>
          </a:p>
        </p:txBody>
      </p:sp>
      <p:sp>
        <p:nvSpPr>
          <p:cNvPr id="7" name="Oval 6"/>
          <p:cNvSpPr/>
          <p:nvPr/>
        </p:nvSpPr>
        <p:spPr>
          <a:xfrm>
            <a:off x="3962400" y="4495800"/>
            <a:ext cx="1600200" cy="1219200"/>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3200" dirty="0" smtClean="0"/>
              <a:t>B</a:t>
            </a:r>
            <a:endParaRPr lang="en-US" sz="3200" dirty="0"/>
          </a:p>
        </p:txBody>
      </p:sp>
    </p:spTree>
  </p:cSld>
  <p:clrMapOvr>
    <a:masterClrMapping/>
  </p:clrMapOvr>
  <p:transition>
    <p:wedg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fontScale="90000"/>
          </a:bodyPr>
          <a:lstStyle/>
          <a:p>
            <a:r>
              <a:rPr lang="en-US" b="1" dirty="0" smtClean="0"/>
              <a:t>Cartesian Product of sets: </a:t>
            </a:r>
            <a:r>
              <a:rPr lang="en-US" dirty="0" smtClean="0"/>
              <a:t/>
            </a:r>
            <a:br>
              <a:rPr lang="en-US" dirty="0" smtClean="0"/>
            </a:br>
            <a:endParaRPr lang="en-US" dirty="0"/>
          </a:p>
        </p:txBody>
      </p:sp>
      <p:sp>
        <p:nvSpPr>
          <p:cNvPr id="3" name="Content Placeholder 2"/>
          <p:cNvSpPr>
            <a:spLocks noGrp="1"/>
          </p:cNvSpPr>
          <p:nvPr>
            <p:ph idx="1"/>
          </p:nvPr>
        </p:nvSpPr>
        <p:spPr/>
        <p:txBody>
          <a:bodyPr/>
          <a:lstStyle/>
          <a:p>
            <a:r>
              <a:rPr lang="en-US" b="1" dirty="0" smtClean="0"/>
              <a:t>Definition </a:t>
            </a:r>
            <a:r>
              <a:rPr lang="en-US" dirty="0" smtClean="0"/>
              <a:t>: Let A and B be nonempty sets and x ∈ A, y ∈ B. The Cartesian cross product (Cartesian product) of A and B, written A × B, is defined to be the set</a:t>
            </a:r>
          </a:p>
          <a:p>
            <a:pPr>
              <a:buNone/>
            </a:pPr>
            <a:r>
              <a:rPr lang="en-US" dirty="0" smtClean="0"/>
              <a:t>    A × B = {(x, y) | x ∈ A, y ∈ B}.</a:t>
            </a:r>
          </a:p>
          <a:p>
            <a:r>
              <a:rPr lang="en-US" b="1" dirty="0" smtClean="0"/>
              <a:t>Example :</a:t>
            </a:r>
            <a:r>
              <a:rPr lang="en-US" dirty="0" smtClean="0"/>
              <a:t> Let A = {1, 2, 3} and B = {3, 4}. Then A × B = {(1, 3), (1, 4), (2, 3), (2, 4), (3, 3), (3, 4)}.</a:t>
            </a:r>
          </a:p>
          <a:p>
            <a:endParaRPr lang="en-US" dirty="0"/>
          </a:p>
        </p:txBody>
      </p:sp>
    </p:spTree>
  </p:cSld>
  <p:clrMapOvr>
    <a:masterClrMapping/>
  </p:clrMapOvr>
  <p:transition>
    <p:wedg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normAutofit/>
          </a:bodyPr>
          <a:lstStyle/>
          <a:p>
            <a:pPr marL="514350" indent="-514350">
              <a:buAutoNum type="arabicPeriod"/>
            </a:pPr>
            <a:r>
              <a:rPr lang="en-US" dirty="0" smtClean="0"/>
              <a:t>S.K. </a:t>
            </a:r>
            <a:r>
              <a:rPr lang="en-US" dirty="0" err="1" smtClean="0"/>
              <a:t>Mapa</a:t>
            </a:r>
            <a:r>
              <a:rPr lang="en-US" dirty="0" smtClean="0"/>
              <a:t> :HIGHER ALGEBRA</a:t>
            </a:r>
          </a:p>
          <a:p>
            <a:pPr marL="514350" indent="-514350">
              <a:buAutoNum type="arabicPeriod"/>
            </a:pPr>
            <a:r>
              <a:rPr lang="en-US" dirty="0" smtClean="0"/>
              <a:t>R.M. Khan: ALGEBRA-CLASSICAL, ABSTRACT, LINEAR AND BOOLEAN</a:t>
            </a:r>
          </a:p>
          <a:p>
            <a:pPr marL="514350" indent="-514350">
              <a:buAutoNum type="arabicPeriod"/>
            </a:pPr>
            <a:r>
              <a:rPr lang="en-US" dirty="0" smtClean="0"/>
              <a:t>D. S. </a:t>
            </a:r>
            <a:r>
              <a:rPr lang="en-US" dirty="0" err="1" smtClean="0"/>
              <a:t>Malik,J</a:t>
            </a:r>
            <a:r>
              <a:rPr lang="en-US" dirty="0" smtClean="0"/>
              <a:t>. N. </a:t>
            </a:r>
            <a:r>
              <a:rPr lang="en-US" dirty="0" err="1" smtClean="0"/>
              <a:t>Mordeson,M.K</a:t>
            </a:r>
            <a:r>
              <a:rPr lang="en-US" dirty="0" smtClean="0"/>
              <a:t>. </a:t>
            </a:r>
            <a:r>
              <a:rPr lang="en-US" dirty="0" err="1" smtClean="0"/>
              <a:t>Sen</a:t>
            </a:r>
            <a:r>
              <a:rPr lang="en-US" dirty="0" smtClean="0"/>
              <a:t>: Introduction to Abstract Algebra</a:t>
            </a:r>
          </a:p>
          <a:p>
            <a:pPr marL="514350" indent="-514350">
              <a:buAutoNum type="arabicPeriod"/>
            </a:pPr>
            <a:r>
              <a:rPr lang="en-US" dirty="0" err="1" smtClean="0"/>
              <a:t>I.N.Herstein</a:t>
            </a:r>
            <a:r>
              <a:rPr lang="en-US" dirty="0" smtClean="0"/>
              <a:t>: Abstract Algebra</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gn="ctr">
              <a:buNone/>
            </a:pPr>
            <a:r>
              <a:rPr lang="en-US" sz="9600" dirty="0" smtClean="0">
                <a:solidFill>
                  <a:srgbClr val="92D050"/>
                </a:solidFill>
              </a:rPr>
              <a:t>THANK YOU</a:t>
            </a:r>
            <a:endParaRPr lang="en-US" sz="9600" dirty="0">
              <a:solidFill>
                <a:srgbClr val="92D050"/>
              </a:solidFill>
            </a:endParaRPr>
          </a:p>
        </p:txBody>
      </p:sp>
    </p:spTree>
  </p:cSld>
  <p:clrMapOvr>
    <a:masterClrMapping/>
  </p:clrMapOvr>
  <p:transition>
    <p:sndAc>
      <p:stSnd>
        <p:snd r:embed="rId2" name="push.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nodeType="clickEffect">
                                  <p:stCondLst>
                                    <p:cond delay="0"/>
                                  </p:stCondLst>
                                  <p:childTnLst>
                                    <p:animScale>
                                      <p:cBhvr>
                                        <p:cTn id="6" dur="2000" fill="hold"/>
                                        <p:tgtEl>
                                          <p:spTgt spid="3">
                                            <p:txEl>
                                              <p:pRg st="0" end="0"/>
                                            </p:txEl>
                                          </p:spTgt>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990601"/>
            <a:ext cx="7772400" cy="3124199"/>
          </a:xfrm>
        </p:spPr>
        <p:txBody>
          <a:bodyPr>
            <a:noAutofit/>
          </a:bodyPr>
          <a:lstStyle/>
          <a:p>
            <a:r>
              <a:rPr lang="en-US" sz="7200" b="1" dirty="0" smtClean="0"/>
              <a:t>Elementary Discussions on Sets</a:t>
            </a:r>
            <a:r>
              <a:rPr lang="en-US" sz="7200" dirty="0" smtClean="0"/>
              <a:t/>
            </a:r>
            <a:br>
              <a:rPr lang="en-US" sz="7200" dirty="0" smtClean="0"/>
            </a:br>
            <a:endParaRPr lang="en-US" sz="7200" dirty="0"/>
          </a:p>
        </p:txBody>
      </p:sp>
      <p:sp>
        <p:nvSpPr>
          <p:cNvPr id="3" name="Subtitle 2"/>
          <p:cNvSpPr>
            <a:spLocks noGrp="1"/>
          </p:cNvSpPr>
          <p:nvPr>
            <p:ph type="subTitle" idx="1"/>
          </p:nvPr>
        </p:nvSpPr>
        <p:spPr>
          <a:xfrm>
            <a:off x="1371600" y="5105400"/>
            <a:ext cx="6400800" cy="1600200"/>
          </a:xfrm>
        </p:spPr>
        <p:txBody>
          <a:bodyPr>
            <a:normAutofit lnSpcReduction="10000"/>
          </a:bodyPr>
          <a:lstStyle/>
          <a:p>
            <a:r>
              <a:rPr lang="en-US" b="1" dirty="0" smtClean="0"/>
              <a:t>ARGHYA  GANGULY</a:t>
            </a:r>
          </a:p>
          <a:p>
            <a:r>
              <a:rPr lang="en-US" sz="1500" b="1" dirty="0" smtClean="0"/>
              <a:t>STUDENT- FIRST YEAR</a:t>
            </a:r>
            <a:endParaRPr lang="en-US" sz="1500" b="1" dirty="0"/>
          </a:p>
          <a:p>
            <a:r>
              <a:rPr lang="en-US" sz="2400" b="1" dirty="0" smtClean="0"/>
              <a:t>DEPARTMENT OF MATHEMATICS</a:t>
            </a:r>
          </a:p>
          <a:p>
            <a:r>
              <a:rPr lang="en-US" sz="2400" b="1" dirty="0" smtClean="0"/>
              <a:t>NABADWIP VIDYASAGAR COLLEGE</a:t>
            </a:r>
          </a:p>
          <a:p>
            <a:endParaRPr lang="en-US" sz="2400" dirty="0" smtClean="0"/>
          </a:p>
          <a:p>
            <a:endParaRPr lang="en-US" sz="2400" dirty="0" smtClean="0"/>
          </a:p>
        </p:txBody>
      </p:sp>
    </p:spTree>
  </p:cSld>
  <p:clrMapOvr>
    <a:masterClrMapping/>
  </p:clrMapOvr>
  <p:transition>
    <p:dissolv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Introduction:</a:t>
            </a:r>
            <a:endParaRPr lang="en-US" dirty="0"/>
          </a:p>
        </p:txBody>
      </p:sp>
      <p:sp>
        <p:nvSpPr>
          <p:cNvPr id="3" name="Content Placeholder 2"/>
          <p:cNvSpPr>
            <a:spLocks noGrp="1"/>
          </p:cNvSpPr>
          <p:nvPr>
            <p:ph idx="1"/>
          </p:nvPr>
        </p:nvSpPr>
        <p:spPr>
          <a:xfrm>
            <a:off x="457200" y="1371600"/>
            <a:ext cx="8229600" cy="5029200"/>
          </a:xfrm>
        </p:spPr>
        <p:txBody>
          <a:bodyPr>
            <a:normAutofit lnSpcReduction="10000"/>
          </a:bodyPr>
          <a:lstStyle/>
          <a:p>
            <a:r>
              <a:rPr lang="en-US" dirty="0" smtClean="0"/>
              <a:t>In the last half-century or so Abstract Algebra has become increasingly important not only in mathematics itself, but also in a variety of other disciplines. The importance of the results and concepts of Abstract Algebra play an ever more important role in Physics, Chemistry, Computer Science etc. Set theory is an important part of the Abstract Algebra.</a:t>
            </a:r>
          </a:p>
          <a:p>
            <a:r>
              <a:rPr lang="en-US" dirty="0" smtClean="0"/>
              <a:t>The theory of sets in its intuitive form was developed by German Mathematician G. Cantor in the last part of nineteenth century.</a:t>
            </a:r>
          </a:p>
          <a:p>
            <a:endParaRPr lang="en-US" dirty="0"/>
          </a:p>
        </p:txBody>
      </p:sp>
    </p:spTree>
  </p:cSld>
  <p:clrMapOvr>
    <a:masterClrMapping/>
  </p:clrMapOvr>
  <p:transition>
    <p:cut/>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Elementary Discussions on Sets</a:t>
            </a:r>
            <a:endParaRPr lang="en-US" dirty="0"/>
          </a:p>
        </p:txBody>
      </p:sp>
      <p:sp>
        <p:nvSpPr>
          <p:cNvPr id="3" name="Content Placeholder 2"/>
          <p:cNvSpPr>
            <a:spLocks noGrp="1"/>
          </p:cNvSpPr>
          <p:nvPr>
            <p:ph idx="1"/>
          </p:nvPr>
        </p:nvSpPr>
        <p:spPr/>
        <p:txBody>
          <a:bodyPr>
            <a:normAutofit fontScale="92500" lnSpcReduction="10000"/>
          </a:bodyPr>
          <a:lstStyle/>
          <a:p>
            <a:r>
              <a:rPr lang="en-US" b="1" dirty="0" smtClean="0"/>
              <a:t>Definition:</a:t>
            </a:r>
            <a:r>
              <a:rPr lang="en-US" dirty="0" smtClean="0"/>
              <a:t> A well-defined collection of distinct objects is called set.</a:t>
            </a:r>
          </a:p>
          <a:p>
            <a:r>
              <a:rPr lang="en-US" b="1" dirty="0" smtClean="0"/>
              <a:t>Notation:</a:t>
            </a:r>
            <a:r>
              <a:rPr lang="en-US" dirty="0" smtClean="0"/>
              <a:t> If    is an element of the set S, then it is written as         and it is read as      belongs to S or        is contained in S or     is a member of S. If    does not belong to S, then it is written as</a:t>
            </a:r>
          </a:p>
          <a:p>
            <a:endParaRPr lang="en-US" dirty="0" smtClean="0"/>
          </a:p>
          <a:p>
            <a:r>
              <a:rPr lang="en-US" b="1" dirty="0" smtClean="0"/>
              <a:t>Note:</a:t>
            </a:r>
            <a:r>
              <a:rPr lang="en-US" dirty="0" smtClean="0"/>
              <a:t> Generally sets are denoted by capitals letters  A,B,C,D,……… and elements are denoted by small letters </a:t>
            </a:r>
          </a:p>
          <a:p>
            <a:endParaRPr lang="en-US" dirty="0"/>
          </a:p>
        </p:txBody>
      </p:sp>
      <p:graphicFrame>
        <p:nvGraphicFramePr>
          <p:cNvPr id="4" name="Object 3"/>
          <p:cNvGraphicFramePr>
            <a:graphicFrameLocks noChangeAspect="1"/>
          </p:cNvGraphicFramePr>
          <p:nvPr/>
        </p:nvGraphicFramePr>
        <p:xfrm>
          <a:off x="4114800" y="3328988"/>
          <a:ext cx="914400" cy="198437"/>
        </p:xfrm>
        <a:graphic>
          <a:graphicData uri="http://schemas.openxmlformats.org/presentationml/2006/ole">
            <p:oleObj spid="_x0000_s17410" name="Equation" r:id="rId3" imgW="914400" imgH="198720" progId="Equation.DSMT4">
              <p:embed/>
            </p:oleObj>
          </a:graphicData>
        </a:graphic>
      </p:graphicFrame>
      <p:graphicFrame>
        <p:nvGraphicFramePr>
          <p:cNvPr id="17411" name="Object 3"/>
          <p:cNvGraphicFramePr>
            <a:graphicFrameLocks noChangeAspect="1"/>
          </p:cNvGraphicFramePr>
          <p:nvPr/>
        </p:nvGraphicFramePr>
        <p:xfrm>
          <a:off x="2286000" y="2895600"/>
          <a:ext cx="685800" cy="393700"/>
        </p:xfrm>
        <a:graphic>
          <a:graphicData uri="http://schemas.openxmlformats.org/presentationml/2006/ole">
            <p:oleObj spid="_x0000_s17411" name="Equation" r:id="rId4" imgW="368280" imgH="177480" progId="Equation.DSMT4">
              <p:embed/>
            </p:oleObj>
          </a:graphicData>
        </a:graphic>
      </p:graphicFrame>
      <p:graphicFrame>
        <p:nvGraphicFramePr>
          <p:cNvPr id="17412" name="Object 4"/>
          <p:cNvGraphicFramePr>
            <a:graphicFrameLocks noChangeAspect="1"/>
          </p:cNvGraphicFramePr>
          <p:nvPr/>
        </p:nvGraphicFramePr>
        <p:xfrm>
          <a:off x="2514600" y="2590800"/>
          <a:ext cx="520700" cy="374650"/>
        </p:xfrm>
        <a:graphic>
          <a:graphicData uri="http://schemas.openxmlformats.org/presentationml/2006/ole">
            <p:oleObj spid="_x0000_s17412" name="Equation" r:id="rId5" imgW="126720" imgH="139680" progId="Equation.DSMT4">
              <p:embed/>
            </p:oleObj>
          </a:graphicData>
        </a:graphic>
      </p:graphicFrame>
      <p:graphicFrame>
        <p:nvGraphicFramePr>
          <p:cNvPr id="17413" name="Object 5"/>
          <p:cNvGraphicFramePr>
            <a:graphicFrameLocks noChangeAspect="1"/>
          </p:cNvGraphicFramePr>
          <p:nvPr/>
        </p:nvGraphicFramePr>
        <p:xfrm>
          <a:off x="5791200" y="3048000"/>
          <a:ext cx="520700" cy="304800"/>
        </p:xfrm>
        <a:graphic>
          <a:graphicData uri="http://schemas.openxmlformats.org/presentationml/2006/ole">
            <p:oleObj spid="_x0000_s17413" name="Equation" r:id="rId6" imgW="126720" imgH="139680" progId="Equation.DSMT4">
              <p:embed/>
            </p:oleObj>
          </a:graphicData>
        </a:graphic>
      </p:graphicFrame>
      <p:graphicFrame>
        <p:nvGraphicFramePr>
          <p:cNvPr id="17414" name="Object 6"/>
          <p:cNvGraphicFramePr>
            <a:graphicFrameLocks noChangeAspect="1"/>
          </p:cNvGraphicFramePr>
          <p:nvPr/>
        </p:nvGraphicFramePr>
        <p:xfrm>
          <a:off x="3886200" y="3429000"/>
          <a:ext cx="368300" cy="374650"/>
        </p:xfrm>
        <a:graphic>
          <a:graphicData uri="http://schemas.openxmlformats.org/presentationml/2006/ole">
            <p:oleObj spid="_x0000_s17414" name="Equation" r:id="rId7" imgW="126720" imgH="139680" progId="Equation.DSMT4">
              <p:embed/>
            </p:oleObj>
          </a:graphicData>
        </a:graphic>
      </p:graphicFrame>
      <p:graphicFrame>
        <p:nvGraphicFramePr>
          <p:cNvPr id="17415" name="Object 7"/>
          <p:cNvGraphicFramePr>
            <a:graphicFrameLocks noChangeAspect="1"/>
          </p:cNvGraphicFramePr>
          <p:nvPr/>
        </p:nvGraphicFramePr>
        <p:xfrm>
          <a:off x="381000" y="3352800"/>
          <a:ext cx="304800" cy="381000"/>
        </p:xfrm>
        <a:graphic>
          <a:graphicData uri="http://schemas.openxmlformats.org/presentationml/2006/ole">
            <p:oleObj spid="_x0000_s17415" name="Equation" r:id="rId8" imgW="126720" imgH="139680" progId="Equation.DSMT4">
              <p:embed/>
            </p:oleObj>
          </a:graphicData>
        </a:graphic>
      </p:graphicFrame>
      <p:graphicFrame>
        <p:nvGraphicFramePr>
          <p:cNvPr id="17416" name="Object 8"/>
          <p:cNvGraphicFramePr>
            <a:graphicFrameLocks noChangeAspect="1"/>
          </p:cNvGraphicFramePr>
          <p:nvPr/>
        </p:nvGraphicFramePr>
        <p:xfrm>
          <a:off x="7391400" y="3352800"/>
          <a:ext cx="381000" cy="374650"/>
        </p:xfrm>
        <a:graphic>
          <a:graphicData uri="http://schemas.openxmlformats.org/presentationml/2006/ole">
            <p:oleObj spid="_x0000_s17416" name="Equation" r:id="rId9" imgW="126720" imgH="139680" progId="Equation.DSMT4">
              <p:embed/>
            </p:oleObj>
          </a:graphicData>
        </a:graphic>
      </p:graphicFrame>
      <p:graphicFrame>
        <p:nvGraphicFramePr>
          <p:cNvPr id="17418" name="Object 10"/>
          <p:cNvGraphicFramePr>
            <a:graphicFrameLocks noChangeAspect="1"/>
          </p:cNvGraphicFramePr>
          <p:nvPr/>
        </p:nvGraphicFramePr>
        <p:xfrm>
          <a:off x="6477000" y="3733800"/>
          <a:ext cx="685800" cy="457200"/>
        </p:xfrm>
        <a:graphic>
          <a:graphicData uri="http://schemas.openxmlformats.org/presentationml/2006/ole">
            <p:oleObj spid="_x0000_s17418" name="Equation" r:id="rId10" imgW="368280" imgH="177480" progId="Equation.DSMT4">
              <p:embed/>
            </p:oleObj>
          </a:graphicData>
        </a:graphic>
      </p:graphicFrame>
    </p:spTree>
  </p:cSld>
  <p:clrMapOvr>
    <a:masterClrMapping/>
  </p:clrMapOvr>
  <p:transition>
    <p:wipe dir="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Representation of a set:</a:t>
            </a:r>
            <a:endParaRPr lang="en-US" dirty="0"/>
          </a:p>
        </p:txBody>
      </p:sp>
      <p:sp>
        <p:nvSpPr>
          <p:cNvPr id="3" name="Content Placeholder 2"/>
          <p:cNvSpPr>
            <a:spLocks noGrp="1"/>
          </p:cNvSpPr>
          <p:nvPr>
            <p:ph idx="1"/>
          </p:nvPr>
        </p:nvSpPr>
        <p:spPr/>
        <p:txBody>
          <a:bodyPr>
            <a:normAutofit lnSpcReduction="10000"/>
          </a:bodyPr>
          <a:lstStyle/>
          <a:p>
            <a:pPr>
              <a:buNone/>
            </a:pPr>
            <a:r>
              <a:rPr lang="en-US" dirty="0" smtClean="0"/>
              <a:t>   We use two method to represent a set S</a:t>
            </a:r>
          </a:p>
          <a:p>
            <a:pPr lvl="0"/>
            <a:r>
              <a:rPr lang="en-US" b="1" dirty="0" smtClean="0"/>
              <a:t>Tabulation form:</a:t>
            </a:r>
            <a:r>
              <a:rPr lang="en-US" dirty="0" smtClean="0"/>
              <a:t> In this method we list all the members of the set within braces  { } and they are separated by commas. e.g. N={1,2,3,4,…} represents the set of natural numbers.</a:t>
            </a:r>
          </a:p>
          <a:p>
            <a:pPr lvl="0"/>
            <a:r>
              <a:rPr lang="en-US" b="1" dirty="0" smtClean="0"/>
              <a:t>Set builder form:</a:t>
            </a:r>
            <a:r>
              <a:rPr lang="en-US" dirty="0" smtClean="0"/>
              <a:t> In this method the set is described by the characterizing property p(x) of its elements x, i.e., we write S={x| p(x)}. e.g. </a:t>
            </a:r>
          </a:p>
          <a:p>
            <a:pPr>
              <a:buNone/>
            </a:pPr>
            <a:r>
              <a:rPr lang="en-US" dirty="0" smtClean="0"/>
              <a:t>   S={ x| x is an even integer }.</a:t>
            </a:r>
          </a:p>
          <a:p>
            <a:endParaRPr lang="en-US" dirty="0"/>
          </a:p>
        </p:txBody>
      </p:sp>
    </p:spTree>
  </p:cSld>
  <p:clrMapOvr>
    <a:masterClrMapping/>
  </p:clrMapOvr>
  <p:transition>
    <p:wedg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066800"/>
          </a:xfrm>
        </p:spPr>
        <p:txBody>
          <a:bodyPr>
            <a:normAutofit fontScale="90000"/>
          </a:bodyPr>
          <a:lstStyle/>
          <a:p>
            <a:r>
              <a:rPr lang="en-US" b="1" dirty="0" smtClean="0"/>
              <a:t>Types of Sets :</a:t>
            </a:r>
            <a:r>
              <a:rPr lang="en-US" dirty="0" smtClean="0"/>
              <a:t/>
            </a:r>
            <a:br>
              <a:rPr lang="en-US" dirty="0" smtClean="0"/>
            </a:br>
            <a:endParaRPr lang="en-US" dirty="0"/>
          </a:p>
        </p:txBody>
      </p:sp>
      <p:sp>
        <p:nvSpPr>
          <p:cNvPr id="3" name="Content Placeholder 2"/>
          <p:cNvSpPr>
            <a:spLocks noGrp="1"/>
          </p:cNvSpPr>
          <p:nvPr>
            <p:ph idx="1"/>
          </p:nvPr>
        </p:nvSpPr>
        <p:spPr/>
        <p:txBody>
          <a:bodyPr>
            <a:normAutofit lnSpcReduction="10000"/>
          </a:bodyPr>
          <a:lstStyle/>
          <a:p>
            <a:r>
              <a:rPr lang="en-US" b="1" dirty="0" smtClean="0"/>
              <a:t>Null Set:</a:t>
            </a:r>
            <a:r>
              <a:rPr lang="en-US" dirty="0" smtClean="0"/>
              <a:t> A set having no element, is called a null set or void set or empty set, denoted by  </a:t>
            </a:r>
          </a:p>
          <a:p>
            <a:r>
              <a:rPr lang="en-US" b="1" dirty="0" smtClean="0"/>
              <a:t>Singleton set:</a:t>
            </a:r>
            <a:r>
              <a:rPr lang="en-US" dirty="0" smtClean="0"/>
              <a:t> A set containing one element, is called a singleton set. {2} is a singleton set.</a:t>
            </a:r>
          </a:p>
          <a:p>
            <a:r>
              <a:rPr lang="en-US" b="1" dirty="0" smtClean="0"/>
              <a:t>Finite Set &amp; Infinite Set</a:t>
            </a:r>
            <a:r>
              <a:rPr lang="en-US" dirty="0" smtClean="0"/>
              <a:t>: A set containing a finite number of elements, is called a finite set and the set which is not finite, is called an infinite set. {2,4,5,7} is a finite set but {1,2,3,4,…..} is an infinite set.</a:t>
            </a:r>
            <a:endParaRPr lang="en-US" dirty="0"/>
          </a:p>
        </p:txBody>
      </p:sp>
      <p:graphicFrame>
        <p:nvGraphicFramePr>
          <p:cNvPr id="4" name="Object 3"/>
          <p:cNvGraphicFramePr>
            <a:graphicFrameLocks/>
          </p:cNvGraphicFramePr>
          <p:nvPr/>
        </p:nvGraphicFramePr>
        <p:xfrm>
          <a:off x="1524000" y="1397000"/>
          <a:ext cx="6096000" cy="4064000"/>
        </p:xfrm>
        <a:graphic>
          <a:graphicData uri="http://schemas.openxmlformats.org/presentationml/2006/ole">
            <p:oleObj spid="_x0000_s38913" name="Equation" r:id="rId3" imgW="0" imgH="0" progId="Equation.DSMT4">
              <p:embed/>
            </p:oleObj>
          </a:graphicData>
        </a:graphic>
      </p:graphicFrame>
      <p:graphicFrame>
        <p:nvGraphicFramePr>
          <p:cNvPr id="38914" name="Object 2"/>
          <p:cNvGraphicFramePr>
            <a:graphicFrameLocks noChangeAspect="1"/>
          </p:cNvGraphicFramePr>
          <p:nvPr/>
        </p:nvGraphicFramePr>
        <p:xfrm>
          <a:off x="8305800" y="2133600"/>
          <a:ext cx="381000" cy="381000"/>
        </p:xfrm>
        <a:graphic>
          <a:graphicData uri="http://schemas.openxmlformats.org/presentationml/2006/ole">
            <p:oleObj spid="_x0000_s38914" name="Equation" r:id="rId4" imgW="164880" imgH="152280" progId="Equation.DSMT4">
              <p:embed/>
            </p:oleObj>
          </a:graphicData>
        </a:graphic>
      </p:graphicFrame>
    </p:spTree>
  </p:cSld>
  <p:clrMapOvr>
    <a:masterClrMapping/>
  </p:clrMapOvr>
  <p:transition>
    <p:wedg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fontScale="90000"/>
          </a:bodyPr>
          <a:lstStyle/>
          <a:p>
            <a:r>
              <a:rPr lang="en-US" b="1" dirty="0" smtClean="0"/>
              <a:t>Subsets: </a:t>
            </a:r>
            <a:r>
              <a:rPr lang="en-US" dirty="0" smtClean="0"/>
              <a:t/>
            </a:r>
            <a:br>
              <a:rPr lang="en-US" dirty="0" smtClean="0"/>
            </a:br>
            <a:endParaRPr lang="en-US" dirty="0"/>
          </a:p>
        </p:txBody>
      </p:sp>
      <p:sp>
        <p:nvSpPr>
          <p:cNvPr id="3" name="Content Placeholder 2"/>
          <p:cNvSpPr>
            <a:spLocks noGrp="1"/>
          </p:cNvSpPr>
          <p:nvPr>
            <p:ph idx="1"/>
          </p:nvPr>
        </p:nvSpPr>
        <p:spPr>
          <a:xfrm>
            <a:off x="457200" y="1066800"/>
            <a:ext cx="8229600" cy="5059363"/>
          </a:xfrm>
        </p:spPr>
        <p:txBody>
          <a:bodyPr>
            <a:normAutofit lnSpcReduction="10000"/>
          </a:bodyPr>
          <a:lstStyle/>
          <a:p>
            <a:r>
              <a:rPr lang="en-US" b="1" dirty="0" smtClean="0"/>
              <a:t>Subset:</a:t>
            </a:r>
            <a:r>
              <a:rPr lang="en-US" dirty="0" smtClean="0"/>
              <a:t> A set A is said to be a subset of a set S if every element of A is an element of S. In this case, we write A ⊆ S and say that A is contained in S. If A ⊆ S, but       , then we write A ⊂ S and say that A is properly contained in S or that A is a proper subset of S. As an example, we have {1, 2, 3} ⊆ {1, 2, 3} and {1, 2} ⊂ {1, 2, 3}.</a:t>
            </a:r>
          </a:p>
          <a:p>
            <a:r>
              <a:rPr lang="en-US" b="1" dirty="0" smtClean="0"/>
              <a:t>Theorem:</a:t>
            </a:r>
            <a:r>
              <a:rPr lang="en-US" dirty="0" smtClean="0"/>
              <a:t> Let A and B be sets. Then A = B if and only if A ⊆ B and B ⊆ A.</a:t>
            </a:r>
          </a:p>
        </p:txBody>
      </p:sp>
      <p:graphicFrame>
        <p:nvGraphicFramePr>
          <p:cNvPr id="37890" name="Object 2"/>
          <p:cNvGraphicFramePr>
            <a:graphicFrameLocks noChangeAspect="1"/>
          </p:cNvGraphicFramePr>
          <p:nvPr/>
        </p:nvGraphicFramePr>
        <p:xfrm>
          <a:off x="5715000" y="2438400"/>
          <a:ext cx="609600" cy="393700"/>
        </p:xfrm>
        <a:graphic>
          <a:graphicData uri="http://schemas.openxmlformats.org/presentationml/2006/ole">
            <p:oleObj spid="_x0000_s37890" name="Equation" r:id="rId3" imgW="393480" imgH="177480" progId="Equation.DSMT4">
              <p:embed/>
            </p:oleObj>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Universal Set &amp; Power Set of a set</a:t>
            </a:r>
            <a:endParaRPr lang="en-US" dirty="0"/>
          </a:p>
        </p:txBody>
      </p:sp>
      <p:sp>
        <p:nvSpPr>
          <p:cNvPr id="3" name="Content Placeholder 2"/>
          <p:cNvSpPr>
            <a:spLocks noGrp="1"/>
          </p:cNvSpPr>
          <p:nvPr>
            <p:ph idx="1"/>
          </p:nvPr>
        </p:nvSpPr>
        <p:spPr/>
        <p:txBody>
          <a:bodyPr/>
          <a:lstStyle/>
          <a:p>
            <a:r>
              <a:rPr lang="en-US" b="1" dirty="0" smtClean="0"/>
              <a:t>Universal Set:</a:t>
            </a:r>
            <a:r>
              <a:rPr lang="en-US" dirty="0" smtClean="0"/>
              <a:t> When we consider the subsets of a fixed set A only, the set A is called the universal set and is generally denoted by U.</a:t>
            </a:r>
            <a:r>
              <a:rPr lang="en-US" b="1" dirty="0" smtClean="0"/>
              <a:t> </a:t>
            </a:r>
            <a:endParaRPr lang="en-US" dirty="0" smtClean="0"/>
          </a:p>
          <a:p>
            <a:r>
              <a:rPr lang="en-US" b="1" dirty="0" smtClean="0"/>
              <a:t>Power Set of a set</a:t>
            </a:r>
            <a:r>
              <a:rPr lang="en-US" dirty="0" smtClean="0"/>
              <a:t>: Let A be a given set. Then the collection of all subsets of A is defined to be the power set of A and is denoted by P(A).</a:t>
            </a:r>
          </a:p>
        </p:txBody>
      </p:sp>
    </p:spTree>
  </p:cSld>
  <p:clrMapOvr>
    <a:masterClrMapping/>
  </p:clrMapOvr>
  <p:transition>
    <p:wedg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Euler-Venn Diagrams</a:t>
            </a:r>
            <a:r>
              <a:rPr lang="en-US" dirty="0" smtClean="0"/>
              <a:t>:</a:t>
            </a:r>
            <a:endParaRPr lang="en-US" dirty="0"/>
          </a:p>
        </p:txBody>
      </p:sp>
      <p:sp>
        <p:nvSpPr>
          <p:cNvPr id="3" name="Content Placeholder 2"/>
          <p:cNvSpPr>
            <a:spLocks noGrp="1"/>
          </p:cNvSpPr>
          <p:nvPr>
            <p:ph idx="1"/>
          </p:nvPr>
        </p:nvSpPr>
        <p:spPr/>
        <p:txBody>
          <a:bodyPr/>
          <a:lstStyle/>
          <a:p>
            <a:pPr>
              <a:buNone/>
            </a:pPr>
            <a:r>
              <a:rPr lang="en-US" dirty="0" smtClean="0"/>
              <a:t>   Diagrammatical representation of the sets are known as set diagrams or Euler-Venn diagrams or simply Venn diagrams, by the name of English logician. The idea was originally introduced by Swiss mathematician Euler in the eighteenth century. </a:t>
            </a:r>
          </a:p>
          <a:p>
            <a:endParaRPr lang="en-US" dirty="0"/>
          </a:p>
        </p:txBody>
      </p:sp>
    </p:spTree>
  </p:cSld>
  <p:clrMapOvr>
    <a:masterClrMapping/>
  </p:clrMapOvr>
  <p:transition>
    <p:wedg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76</TotalTime>
  <Words>1068</Words>
  <Application>Microsoft Office PowerPoint</Application>
  <PresentationFormat>On-screen Show (4:3)</PresentationFormat>
  <Paragraphs>59</Paragraphs>
  <Slides>16</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16</vt:i4>
      </vt:variant>
    </vt:vector>
  </HeadingPairs>
  <TitlesOfParts>
    <vt:vector size="18" baseType="lpstr">
      <vt:lpstr>Trek</vt:lpstr>
      <vt:lpstr>Equation</vt:lpstr>
      <vt:lpstr>Departmental Seminar on Mathematics and its Applications </vt:lpstr>
      <vt:lpstr>Elementary Discussions on Sets </vt:lpstr>
      <vt:lpstr>Introduction:</vt:lpstr>
      <vt:lpstr>Elementary Discussions on Sets</vt:lpstr>
      <vt:lpstr>Representation of a set:</vt:lpstr>
      <vt:lpstr>Types of Sets : </vt:lpstr>
      <vt:lpstr>Subsets:  </vt:lpstr>
      <vt:lpstr>Universal Set &amp; Power Set of a set</vt:lpstr>
      <vt:lpstr>Euler-Venn Diagrams:</vt:lpstr>
      <vt:lpstr>Operations on Sets: </vt:lpstr>
      <vt:lpstr>Intersection (meet):</vt:lpstr>
      <vt:lpstr>Example :</vt:lpstr>
      <vt:lpstr>Difference:</vt:lpstr>
      <vt:lpstr>Cartesian Product of sets:  </vt:lpstr>
      <vt:lpstr>REFERENCES</vt:lpstr>
      <vt:lpstr>Slide 16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Home</dc:creator>
  <cp:lastModifiedBy>Home</cp:lastModifiedBy>
  <cp:revision>22</cp:revision>
  <dcterms:created xsi:type="dcterms:W3CDTF">2017-04-26T16:10:54Z</dcterms:created>
  <dcterms:modified xsi:type="dcterms:W3CDTF">2017-04-27T18:42:35Z</dcterms:modified>
</cp:coreProperties>
</file>