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232D0D"/>
    <a:srgbClr val="FFFFFF"/>
    <a:srgbClr val="7789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showOutlineIcons="0" horzBarState="maximized">
    <p:restoredLeft sz="163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7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Notes Placeholder 1048602"/>
          <p:cNvSpPr>
            <a:spLocks noGrp="1"/>
          </p:cNvSpPr>
          <p:nvPr>
            <p:ph type="body"/>
          </p:nvPr>
        </p:nvSpPr>
        <p:spPr/>
        <p:txBody>
          <a:bodyPr/>
          <a:p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anchor="b" bIns="0" lIns="45720" rIns="45720" tIns="0" vert="horz">
            <a:normAutofit/>
            <a:scene3d>
              <a:camera prst="orthographicFront"/>
              <a:lightRig dir="t" rig="sof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baseline="0" b="1" cap="all" sz="48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algn="tl" blurRad="127000" dir="2700000" dist="200000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  <p:sp>
        <p:nvSpPr>
          <p:cNvPr id="1048608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bg>
      <p:bgRef idx="1003">
        <a:schemeClr val="bg2"/>
      </p:bgRef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anchor="b" bIns="0" vert="horz">
            <a:noAutofit/>
            <a:scene3d>
              <a:camera prst="orthographicFront"/>
              <a:lightRig dir="t" rig="sof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baseline="0" b="1" cap="none" sz="480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algn="tl" blurRad="114300" dir="2700000" dist="101600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algn="l" indent="0" marL="73152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indent="0" marL="0">
              <a:buNone/>
              <a:defRPr baseline="0" b="0" cap="all" sz="2400">
                <a:solidFill>
                  <a:schemeClr val="tx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indent="0" marL="0">
              <a:buNone/>
              <a:defRPr baseline="0" b="0" cap="all" sz="2400">
                <a:solidFill>
                  <a:schemeClr val="tx1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28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29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 vert="horz">
            <a:normAutofit/>
            <a:sp3d prstMaterial="softEdge"/>
          </a:bodyPr>
          <a:lstStyle>
            <a:lvl1pPr algn="l">
              <a:buNone/>
              <a:defRPr b="0" sz="220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2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indent="0" marL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63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eaLnBrk="1" hangingPunct="1" latinLnBrk="0" lvl="0"/>
            <a:r>
              <a:rPr lang="en-US" smtClean="0"/>
              <a:t>Click to edit Master text styles</a:t>
            </a:r>
          </a:p>
          <a:p>
            <a:pPr eaLnBrk="1" hangingPunct="1" latinLnBrk="0" lvl="1"/>
            <a:r>
              <a:rPr lang="en-US" smtClean="0"/>
              <a:t>Second level</a:t>
            </a:r>
          </a:p>
          <a:p>
            <a:pPr eaLnBrk="1" hangingPunct="1" latinLnBrk="0" lvl="2"/>
            <a:r>
              <a:rPr lang="en-US" smtClean="0"/>
              <a:t>Third level</a:t>
            </a:r>
          </a:p>
          <a:p>
            <a:pPr eaLnBrk="1" hangingPunct="1" latinLnBrk="0" lvl="3"/>
            <a:r>
              <a:rPr lang="en-US" smtClean="0"/>
              <a:t>Fourth level</a:t>
            </a:r>
          </a:p>
          <a:p>
            <a:pPr eaLnBrk="1" hangingPunct="1" latinLnBrk="0" lvl="4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anchor="b" bIns="0" lIns="45720" rIns="45720">
            <a:sp3d prstMaterial="softEdge"/>
          </a:bodyPr>
          <a:lstStyle>
            <a:lvl1pPr algn="ctr">
              <a:buNone/>
              <a:defRPr b="1" sz="2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6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r="2700000" dist="2286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dir="tr" rig="balanced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algn="l" eaLnBrk="1" hangingPunct="1" latinLnBrk="0" marL="0" rtl="0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dirty="0" kumimoji="0"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47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anchor="t" lIns="45720" rIns="45720" tIns="45720"/>
          <a:lstStyle>
            <a:lvl1pPr algn="ctr" indent="0" marL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en-US" smtClean="0"/>
              <a:t>Click to edit Master text styles</a:t>
            </a:r>
          </a:p>
        </p:txBody>
      </p:sp>
      <p:sp>
        <p:nvSpPr>
          <p:cNvPr id="10486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vert="horz">
            <a:normAutofit/>
            <a:scene3d>
              <a:camera prst="orthographicFront"/>
              <a:lightRig dir="t" rig="soft">
                <a:rot lat="0" lon="0" rev="16800000"/>
              </a:lightRig>
            </a:scene3d>
            <a:sp3d prstMaterial="softEdge">
              <a:bevelT w="38100" h="38100"/>
            </a:sp3d>
          </a:bodyPr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 smtClean="0"/>
              <a:t>Click to edit Master text styles</a:t>
            </a:r>
          </a:p>
          <a:p>
            <a:pPr eaLnBrk="1" hangingPunct="1" latinLnBrk="0" lvl="1"/>
            <a:r>
              <a:rPr kumimoji="0" lang="en-US" smtClean="0"/>
              <a:t>Second level</a:t>
            </a:r>
          </a:p>
          <a:p>
            <a:pPr eaLnBrk="1" hangingPunct="1" latinLnBrk="0" lvl="2"/>
            <a:r>
              <a:rPr kumimoji="0" lang="en-US" smtClean="0"/>
              <a:t>Third level</a:t>
            </a:r>
          </a:p>
          <a:p>
            <a:pPr eaLnBrk="1" hangingPunct="1" latinLnBrk="0" lvl="3"/>
            <a:r>
              <a:rPr kumimoji="0" lang="en-US" smtClean="0"/>
              <a:t>Fourth level</a:t>
            </a:r>
          </a:p>
          <a:p>
            <a:pPr eaLnBrk="1" hangingPunct="1" latinLnBrk="0" lvl="4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/>
        </p:spPr>
        <p:txBody>
          <a:bodyPr anchor="b" vert="horz"/>
          <a:lstStyle>
            <a:lvl1pPr algn="l" eaLnBrk="1" hangingPunct="1" latinLnBrk="0">
              <a:defRPr sz="1200" kumimoji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/>
        </p:spPr>
        <p:txBody>
          <a:bodyPr anchor="b" vert="horz"/>
          <a:lstStyle>
            <a:lvl1pPr algn="ctr" eaLnBrk="1" hangingPunct="1" latinLnBrk="0">
              <a:defRPr sz="1200" kumimoji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/>
        </p:spPr>
        <p:txBody>
          <a:bodyPr anchor="b" lIns="0" rIns="0" vert="horz"/>
          <a:lstStyle>
            <a:lvl1pPr algn="r" eaLnBrk="1" hangingPunct="1" latinLnBrk="0">
              <a:defRPr sz="1200" kumimoji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dk1" bg2="dk2" tx1="lt1" tx2="lt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eaLnBrk="1" hangingPunct="1" latinLnBrk="0" rtl="0">
        <a:spcBef>
          <a:spcPct val="0"/>
        </a:spcBef>
        <a:buNone/>
        <a:defRPr baseline="0" b="1" cap="none" sz="4100" kern="1200" kumimoji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algn="tl" blurRad="114300" dir="2700000" dist="101600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algn="l" eaLnBrk="1" hangingPunct="1" indent="-411480" latinLnBrk="0" marL="548640" rtl="0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sz="28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83464" latinLnBrk="0" marL="868680" rtl="0">
        <a:spcBef>
          <a:spcPct val="20000"/>
        </a:spcBef>
        <a:buClr>
          <a:schemeClr val="tx1"/>
        </a:buClr>
        <a:buSzPct val="80000"/>
        <a:buFont typeface="Wingdings 2"/>
        <a:buChar char=""/>
        <a:defRPr sz="24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1133856" rtl="0">
        <a:spcBef>
          <a:spcPct val="20000"/>
        </a:spcBef>
        <a:buClr>
          <a:schemeClr val="tx1"/>
        </a:buClr>
        <a:buSzPct val="95000"/>
        <a:buFont typeface="Wingdings"/>
        <a:buChar char=""/>
        <a:defRPr sz="22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182880" latinLnBrk="0" marL="1353312" rtl="0">
        <a:spcBef>
          <a:spcPct val="20000"/>
        </a:spcBef>
        <a:buClr>
          <a:schemeClr val="tx1"/>
        </a:buClr>
        <a:buSzPct val="100000"/>
        <a:buFont typeface="Wingdings 3"/>
        <a:buChar char="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182880" latinLnBrk="0" marL="1545336" rtl="0">
        <a:spcBef>
          <a:spcPct val="20000"/>
        </a:spcBef>
        <a:buClr>
          <a:schemeClr val="tx1"/>
        </a:buClr>
        <a:buFont typeface="Wingdings 2"/>
        <a:buChar char="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764792" rtl="0">
        <a:spcBef>
          <a:spcPct val="20000"/>
        </a:spcBef>
        <a:buClr>
          <a:schemeClr val="tx1"/>
        </a:buClr>
        <a:buFont typeface="Wingdings 3"/>
        <a:buChar char="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65960" rtl="0">
        <a:spcBef>
          <a:spcPct val="20000"/>
        </a:spcBef>
        <a:buClr>
          <a:schemeClr val="tx1"/>
        </a:buClr>
        <a:buFont typeface="Wingdings 2"/>
        <a:buChar char="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67128" rtl="0">
        <a:spcBef>
          <a:spcPct val="20000"/>
        </a:spcBef>
        <a:buClr>
          <a:schemeClr val="tx1"/>
        </a:buClr>
        <a:buFont typeface="Wingdings 2"/>
        <a:buChar char=""/>
        <a:defRPr sz="14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368296" rtl="0">
        <a:spcBef>
          <a:spcPct val="20000"/>
        </a:spcBef>
        <a:buClr>
          <a:schemeClr val="tx1"/>
        </a:buClr>
        <a:buFont typeface="Wingdings 2"/>
        <a:buChar char=""/>
        <a:defRPr baseline="0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"/>
          <a:srcRect/>
          <a:tile algn="tl" flip="none" sx="100000" sy="100000" tx="0" ty="0"/>
        </a:blipFill>
      </p:bgPr>
    </p:bg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ctrTitle"/>
          </p:nvPr>
        </p:nvSpPr>
        <p:spPr>
          <a:xfrm>
            <a:off x="182880" y="5402052"/>
            <a:ext cx="8458200" cy="1222375"/>
          </a:xfrm>
        </p:spPr>
        <p:txBody>
          <a:bodyPr>
            <a:normAutofit fontScale="90000"/>
          </a:bodyPr>
          <a:p>
            <a:pPr algn="l"/>
            <a:r>
              <a:rPr altLang="zh-CN" dirty="0" sz="7200" lang="en-US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CRYPTOGRAPHY</a:t>
            </a:r>
            <a:r>
              <a:rPr altLang="zh-CN" dirty="0" sz="7200" lang="en-US" smtClean="0"/>
              <a:t> </a:t>
            </a:r>
            <a:endParaRPr altLang="zh-CN" dirty="0" sz="7200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Content Placeholder 1048610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noFill/>
          <a:ln w="25400">
            <a:noFill/>
            <a:prstDash val="solid"/>
          </a:ln>
        </p:spPr>
        <p:txBody>
          <a:bodyPr>
            <a:normAutofit fontScale="96429"/>
          </a:bodyPr>
          <a:p>
            <a:pPr>
              <a:buFont typeface="Wingdings" pitchFamily="2" charset="2"/>
              <a:buChar char="q"/>
            </a:pPr>
            <a:endParaRPr dirty="0" lang="en-US" smtClean="0"/>
          </a:p>
          <a:p>
            <a:pPr>
              <a:buFont typeface="Wingdings" pitchFamily="2" charset="2"/>
              <a:buChar char="q"/>
            </a:pPr>
            <a:r>
              <a:rPr dirty="0" sz="3700" lang="en-US" smtClean="0">
                <a:solidFill>
                  <a:schemeClr val="bg2">
                    <a:lumMod val="75000"/>
                  </a:schemeClr>
                </a:solidFill>
              </a:rPr>
              <a:t>SYMMETRYIC</a:t>
            </a:r>
            <a:r>
              <a:rPr dirty="0" lang="en-US" smtClean="0"/>
              <a:t>: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In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this type,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both the user and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receiver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use the same key what the sender used to hide the message. The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receiver uses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the opposite key in way to reveal it. It is more widely used one. </a:t>
            </a:r>
            <a:endParaRPr dirty="0" lang="en-US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endParaRPr dirty="0" lang="en-US" smtClean="0">
              <a:solidFill>
                <a:srgbClr val="FFFFFF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dirty="0" sz="3700" i="1" lang="en-US" smtClean="0">
                <a:solidFill>
                  <a:schemeClr val="bg2">
                    <a:lumMod val="75000"/>
                  </a:schemeClr>
                </a:solidFill>
              </a:rPr>
              <a:t>ASYMMETRIC</a:t>
            </a:r>
            <a:r>
              <a:rPr dirty="0" lang="en-US" smtClean="0">
                <a:solidFill>
                  <a:srgbClr val="FFFFFF"/>
                </a:solidFill>
              </a:rPr>
              <a:t> </a:t>
            </a:r>
            <a:r>
              <a:rPr dirty="0" lang="en-US">
                <a:solidFill>
                  <a:srgbClr val="FFFFFF"/>
                </a:solidFill>
              </a:rPr>
              <a:t>: </a:t>
            </a:r>
            <a:r>
              <a:rPr dirty="0" lang="en-US">
                <a:solidFill>
                  <a:schemeClr val="accent6">
                    <a:lumMod val="20000"/>
                    <a:lumOff val="80000"/>
                  </a:schemeClr>
                </a:solidFill>
              </a:rPr>
              <a:t>It is harder to use. Each person who wants to use it uses a secret number (a private key) that is not shared and a different number. It is also used for computer signature. When a software company releases their updates for their software can sign those updates to prove that the </a:t>
            </a:r>
            <a:r>
              <a:rPr dirty="0" lang="en-US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updates were </a:t>
            </a:r>
            <a:r>
              <a:rPr dirty="0" lang="en-US">
                <a:solidFill>
                  <a:schemeClr val="accent6">
                    <a:lumMod val="20000"/>
                    <a:lumOff val="80000"/>
                  </a:schemeClr>
                </a:solidFill>
              </a:rPr>
              <a:t>made by them. So that hackers could not make their own updates that would cause harm.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104861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Who does?</a:t>
            </a:r>
            <a:endParaRPr dirty="0" lang="en-US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615" name="Content Placeholder 1048612"/>
          <p:cNvSpPr>
            <a:spLocks noGrp="1"/>
          </p:cNvSpPr>
          <p:nvPr>
            <p:ph idx="1"/>
          </p:nvPr>
        </p:nvSpPr>
        <p:spPr/>
        <p:txBody>
          <a:bodyPr>
            <a:normAutofit fontScale="90625" lnSpcReduction="10000"/>
          </a:bodyPr>
          <a:p>
            <a:pPr>
              <a:buFont typeface="Wingdings" pitchFamily="2" charset="2"/>
              <a:buChar char="q"/>
            </a:pPr>
            <a:r>
              <a:rPr b="1" dirty="0" sz="3600" lang="en-US" smtClean="0">
                <a:solidFill>
                  <a:schemeClr val="accent4">
                    <a:lumMod val="50000"/>
                  </a:schemeClr>
                </a:solidFill>
                <a:latin typeface="Maiandra GD" pitchFamily="34" charset="0"/>
              </a:rPr>
              <a:t>Computer: </a:t>
            </a:r>
            <a:r>
              <a:rPr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As computers </a:t>
            </a:r>
            <a:r>
              <a:rPr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can calculate </a:t>
            </a:r>
            <a:r>
              <a:rPr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quickly, they </a:t>
            </a:r>
            <a:r>
              <a:rPr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can do strong encryption.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E.g</a:t>
            </a:r>
            <a:r>
              <a:rPr altLang="en-US"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. computer algorithm like RSA, AES etc. In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 good </a:t>
            </a:r>
            <a:r>
              <a:rPr altLang="en-US"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algorithm it is very hard to read the information that is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sent.</a:t>
            </a:r>
          </a:p>
          <a:p>
            <a:pPr>
              <a:buFont typeface="Wingdings" pitchFamily="2" charset="2"/>
              <a:buChar char="q"/>
            </a:pPr>
            <a:endParaRPr b="1" dirty="0" sz="3200" lang="en-US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altLang="en-US" b="1" dirty="0" sz="3600" lang="en-US">
                <a:solidFill>
                  <a:schemeClr val="accent5">
                    <a:lumMod val="75000"/>
                  </a:schemeClr>
                </a:solidFill>
                <a:latin typeface="Maiandra GD" pitchFamily="34" charset="0"/>
              </a:rPr>
              <a:t>PEOPLE :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Men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 </a:t>
            </a:r>
            <a:r>
              <a:rPr altLang="en-US"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are very slow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and </a:t>
            </a:r>
            <a:r>
              <a:rPr altLang="en-US" b="1" dirty="0" sz="32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therefore can hardly do beyond </a:t>
            </a:r>
            <a:r>
              <a:rPr altLang="en-US" b="1" dirty="0" sz="3200" lang="en-US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Caesar Cipher. </a:t>
            </a:r>
            <a:endParaRPr b="1" dirty="0" sz="3200" lang="en-US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0486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What’s its Importance?  </a:t>
            </a:r>
            <a:endParaRPr dirty="0" lang="en-US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617" name="Content Placeholder 1048614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Font typeface="Wingdings" pitchFamily="2" charset="2"/>
              <a:buChar char="q"/>
            </a:pPr>
            <a:endParaRPr dirty="0" lang="en-US" smtClean="0">
              <a:solidFill>
                <a:srgbClr val="232D0D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dirty="0" lang="en-US" smtClean="0">
                <a:solidFill>
                  <a:srgbClr val="232D0D"/>
                </a:solidFill>
              </a:rPr>
              <a:t>It </a:t>
            </a:r>
            <a:r>
              <a:rPr dirty="0" lang="en-US">
                <a:solidFill>
                  <a:srgbClr val="232D0D"/>
                </a:solidFill>
              </a:rPr>
              <a:t>is used in ATM CARD, Online transaction, Net Banking etc. </a:t>
            </a:r>
          </a:p>
          <a:p>
            <a:pPr>
              <a:buFont typeface="Wingdings" pitchFamily="2" charset="2"/>
              <a:buChar char="q"/>
            </a:pPr>
            <a:endParaRPr dirty="0" lang="en-US" smtClean="0">
              <a:solidFill>
                <a:srgbClr val="232D0D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dirty="0" lang="en-US" smtClean="0">
                <a:solidFill>
                  <a:srgbClr val="232D0D"/>
                </a:solidFill>
              </a:rPr>
              <a:t>There </a:t>
            </a:r>
            <a:r>
              <a:rPr dirty="0" lang="en-US">
                <a:solidFill>
                  <a:srgbClr val="232D0D"/>
                </a:solidFill>
              </a:rPr>
              <a:t>is also a </a:t>
            </a:r>
            <a:r>
              <a:rPr dirty="0" lang="en-US" smtClean="0">
                <a:solidFill>
                  <a:srgbClr val="232D0D"/>
                </a:solidFill>
              </a:rPr>
              <a:t>crypto currency </a:t>
            </a:r>
            <a:r>
              <a:rPr dirty="0" lang="en-US">
                <a:solidFill>
                  <a:srgbClr val="232D0D"/>
                </a:solidFill>
              </a:rPr>
              <a:t>called </a:t>
            </a:r>
            <a:r>
              <a:rPr dirty="0" lang="en-US" smtClean="0">
                <a:solidFill>
                  <a:srgbClr val="232D0D"/>
                </a:solidFill>
              </a:rPr>
              <a:t>Bit coin </a:t>
            </a:r>
            <a:r>
              <a:rPr dirty="0" lang="en-US">
                <a:solidFill>
                  <a:srgbClr val="232D0D"/>
                </a:solidFill>
              </a:rPr>
              <a:t>which is now very popular globally. It is a virtual currency based on cryptography.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250">
        <p14:flip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048615"/>
          <p:cNvSpPr>
            <a:spLocks noGrp="1"/>
          </p:cNvSpPr>
          <p:nvPr>
            <p:ph type="title"/>
          </p:nvPr>
        </p:nvSpPr>
        <p:spPr>
          <a:xfrm>
            <a:off x="261257" y="692649"/>
            <a:ext cx="8595360" cy="5499145"/>
          </a:xfrm>
        </p:spPr>
        <p:txBody>
          <a:bodyPr>
            <a:normAutofit/>
          </a:bodyPr>
          <a:p>
            <a:r>
              <a:rPr dirty="0" sz="44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"IF YOU THINK CRYPTOGRAPHY IS </a:t>
            </a:r>
            <a:r>
              <a:rPr dirty="0" sz="44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AN </a:t>
            </a:r>
            <a:r>
              <a:rPr dirty="0" sz="44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ANSWER TO YOUR PROBLEM, THEN YOU DON'T KNOW WHAT THE PROBLEM IS." </a:t>
            </a:r>
            <a:br>
              <a:rPr dirty="0" sz="440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</a:br>
            <a:endParaRPr dirty="0" sz="4400" lang="en-US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900">
        <p14:warp dir="in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587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dirty="0" lang="en-US">
                <a:solidFill>
                  <a:schemeClr val="accent6">
                    <a:lumMod val="50000"/>
                  </a:schemeClr>
                </a:solidFill>
                <a:latin typeface="+mn-lt"/>
              </a:rPr>
              <a:t>What is </a:t>
            </a:r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Cryptography</a:t>
            </a:r>
            <a:r>
              <a:rPr dirty="0" lang="en-US">
                <a:solidFill>
                  <a:schemeClr val="accent6">
                    <a:lumMod val="50000"/>
                  </a:schemeClr>
                </a:solidFill>
                <a:latin typeface="+mn-lt"/>
              </a:rPr>
              <a:t>? </a:t>
            </a:r>
          </a:p>
        </p:txBody>
      </p:sp>
      <p:sp>
        <p:nvSpPr>
          <p:cNvPr id="1048602" name="Content Placeholder 1048588"/>
          <p:cNvSpPr>
            <a:spLocks noGrp="1"/>
          </p:cNvSpPr>
          <p:nvPr>
            <p:ph idx="1"/>
          </p:nvPr>
        </p:nvSpPr>
        <p:spPr/>
        <p:txBody>
          <a:bodyPr>
            <a:normAutofit fontScale="96429" lnSpcReduction="20000"/>
          </a:bodyPr>
          <a:p>
            <a:pPr indent="0" marL="0">
              <a:buNone/>
            </a:pP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The term </a:t>
            </a:r>
            <a:r>
              <a:rPr dirty="0" i="1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“Cryptography” </a:t>
            </a: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comes from </a:t>
            </a: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the Greek </a:t>
            </a: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word </a:t>
            </a:r>
            <a:r>
              <a:rPr dirty="0" i="1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“</a:t>
            </a:r>
            <a:r>
              <a:rPr dirty="0" i="1" lang="en-US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Kr</a:t>
            </a:r>
            <a:r>
              <a:rPr dirty="0" i="1" lang="en-US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yptos</a:t>
            </a:r>
            <a:r>
              <a:rPr dirty="0" i="1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" </a:t>
            </a: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(</a:t>
            </a: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that</a:t>
            </a: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 means </a:t>
            </a: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hidden secret</a:t>
            </a: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).</a:t>
            </a:r>
          </a:p>
          <a:p>
            <a:pPr indent="0" marL="0">
              <a:buNone/>
            </a:pPr>
            <a:endParaRPr dirty="0" lang="en-US">
              <a:solidFill>
                <a:schemeClr val="bg1">
                  <a:lumMod val="95000"/>
                  <a:lumOff val="5000"/>
                </a:schemeClr>
              </a:solidFill>
              <a:latin typeface="Maiandra GD" pitchFamily="34" charset="0"/>
              <a:cs typeface="Calibri" pitchFamily="34" charset="0"/>
            </a:endParaRPr>
          </a:p>
          <a:p>
            <a:pPr indent="0" marL="0">
              <a:buNone/>
            </a:pP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 It is the practice and study of techniques for secure communication in the presence of third parties called adversaries. </a:t>
            </a:r>
            <a:endParaRPr dirty="0" lang="en-US" smtClean="0">
              <a:solidFill>
                <a:schemeClr val="bg1">
                  <a:lumMod val="95000"/>
                  <a:lumOff val="5000"/>
                </a:schemeClr>
              </a:solidFill>
              <a:latin typeface="Maiandra GD" pitchFamily="34" charset="0"/>
              <a:cs typeface="Calibri" pitchFamily="34" charset="0"/>
            </a:endParaRPr>
          </a:p>
          <a:p>
            <a:pPr indent="0" marL="0">
              <a:buNone/>
            </a:pPr>
            <a:r>
              <a:rPr dirty="0" lang="en-US" smtClean="0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More </a:t>
            </a:r>
            <a:r>
              <a:rPr dirty="0" lang="en-US">
                <a:solidFill>
                  <a:schemeClr val="bg1">
                    <a:lumMod val="95000"/>
                    <a:lumOff val="5000"/>
                  </a:schemeClr>
                </a:solidFill>
                <a:latin typeface="Maiandra GD" pitchFamily="34" charset="0"/>
                <a:cs typeface="Calibri" pitchFamily="34" charset="0"/>
              </a:rPr>
              <a:t>generally it is about constructing a secret message by prevented from the third parties or the public. </a:t>
            </a:r>
          </a:p>
        </p:txBody>
      </p:sp>
      <p:sp>
        <p:nvSpPr>
          <p:cNvPr id="1048603" name="Oval 1048589"/>
          <p:cNvSpPr/>
          <p:nvPr/>
        </p:nvSpPr>
        <p:spPr>
          <a:xfrm>
            <a:off x="4783794" y="8552082"/>
            <a:ext cx="3048000" cy="1513087"/>
          </a:xfrm>
          <a:prstGeom prst="ellipse"/>
          <a:solidFill>
            <a:srgbClr val="E1793C"/>
          </a:solidFill>
        </p:spPr>
        <p:txBody>
          <a:bodyPr anchor="ctr"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900">
        <p14:warp dir="in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4669971" y="478689"/>
            <a:ext cx="4245428" cy="4362994"/>
          </a:xfrm>
        </p:spPr>
        <p:txBody>
          <a:bodyPr>
            <a:noAutofit/>
          </a:bodyPr>
          <a:p>
            <a:pPr>
              <a:buNone/>
            </a:pPr>
            <a:r>
              <a:rPr dirty="0" sz="2400" lang="en-US" smtClean="0">
                <a:latin typeface="Maiandra GD" pitchFamily="34" charset="0"/>
              </a:rPr>
              <a:t>Suppose, A wants to send a message to B </a:t>
            </a:r>
            <a:r>
              <a:rPr dirty="0" sz="2400" lang="en-US" smtClean="0">
                <a:latin typeface="Maiandra GD" pitchFamily="34" charset="0"/>
              </a:rPr>
              <a:t>privately. But </a:t>
            </a:r>
            <a:r>
              <a:rPr dirty="0" sz="2400" lang="en-US" smtClean="0">
                <a:latin typeface="Maiandra GD" pitchFamily="34" charset="0"/>
              </a:rPr>
              <a:t>there C is also present to get the message. So A writes the message in a page and put it in a combination lock that is called </a:t>
            </a:r>
            <a:r>
              <a:rPr dirty="0" sz="2400" i="1" lang="en-US" smtClean="0">
                <a:solidFill>
                  <a:schemeClr val="accent3">
                    <a:lumMod val="20000"/>
                    <a:lumOff val="80000"/>
                  </a:schemeClr>
                </a:solidFill>
                <a:latin typeface="Maiandra GD" pitchFamily="34" charset="0"/>
              </a:rPr>
              <a:t>Encryption</a:t>
            </a:r>
            <a:r>
              <a:rPr dirty="0" sz="2400" lang="en-US" smtClean="0">
                <a:latin typeface="Maiandra GD" pitchFamily="34" charset="0"/>
              </a:rPr>
              <a:t>. </a:t>
            </a:r>
            <a:br>
              <a:rPr dirty="0" sz="2400" lang="en-US" smtClean="0">
                <a:latin typeface="Maiandra GD" pitchFamily="34" charset="0"/>
              </a:rPr>
            </a:br>
            <a:endParaRPr dirty="0" sz="2400" lang="en-IN">
              <a:latin typeface="Maiandra GD" pitchFamily="34" charset="0"/>
            </a:endParaRPr>
          </a:p>
        </p:txBody>
      </p:sp>
      <p:pic>
        <p:nvPicPr>
          <p:cNvPr id="2097155" name="Picture 3"/>
          <p:cNvPicPr>
            <a:picLocks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274322" y="1280173"/>
            <a:ext cx="4506684" cy="2690944"/>
          </a:xfrm>
          <a:prstGeom prst="rect"/>
          <a:ln>
            <a:noFill/>
          </a:ln>
          <a:effectLst>
            <a:softEdge rad="112500"/>
          </a:effectLst>
        </p:spPr>
      </p:pic>
      <p:sp>
        <p:nvSpPr>
          <p:cNvPr id="1048597" name="TextBox 4"/>
          <p:cNvSpPr txBox="1"/>
          <p:nvPr/>
        </p:nvSpPr>
        <p:spPr>
          <a:xfrm>
            <a:off x="326570" y="4376875"/>
            <a:ext cx="8686800" cy="230911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smtClean="0">
                <a:latin typeface="Maiandra GD" pitchFamily="34" charset="0"/>
              </a:rPr>
              <a:t>Only A and B know the combination of the lock. So here B knows how to decrypt </a:t>
            </a:r>
            <a:r>
              <a:rPr dirty="0" sz="2400" lang="en-US" smtClean="0">
                <a:latin typeface="Maiandra GD" pitchFamily="34" charset="0"/>
              </a:rPr>
              <a:t>the </a:t>
            </a:r>
            <a:r>
              <a:rPr dirty="0" sz="2400" lang="en-US" smtClean="0">
                <a:latin typeface="Maiandra GD" pitchFamily="34" charset="0"/>
              </a:rPr>
              <a:t>encrypted message as B knows the </a:t>
            </a:r>
            <a:r>
              <a:rPr dirty="0" sz="2400" i="1" lang="en-US" smtClean="0">
                <a:solidFill>
                  <a:schemeClr val="accent6">
                    <a:lumMod val="50000"/>
                  </a:schemeClr>
                </a:solidFill>
                <a:latin typeface="Maiandra GD" pitchFamily="34" charset="0"/>
              </a:rPr>
              <a:t>Key</a:t>
            </a:r>
            <a:r>
              <a:rPr dirty="0" sz="2400" lang="en-US" smtClean="0">
                <a:latin typeface="Maiandra GD" pitchFamily="34" charset="0"/>
              </a:rPr>
              <a:t>. </a:t>
            </a:r>
            <a:r>
              <a:rPr dirty="0" sz="2400" lang="en-US" smtClean="0">
                <a:latin typeface="Maiandra GD" pitchFamily="34" charset="0"/>
              </a:rPr>
              <a:t>But as the process of breaking the combination is not known to C so he can't read the message. In this way A </a:t>
            </a:r>
            <a:r>
              <a:rPr dirty="0" sz="2400" lang="en-US" smtClean="0">
                <a:latin typeface="Maiandra GD" pitchFamily="34" charset="0"/>
              </a:rPr>
              <a:t>sends </a:t>
            </a:r>
            <a:r>
              <a:rPr dirty="0" sz="2400" lang="en-US" smtClean="0">
                <a:latin typeface="Maiandra GD" pitchFamily="34" charset="0"/>
              </a:rPr>
              <a:t>this message secretly to </a:t>
            </a:r>
            <a:r>
              <a:rPr dirty="0" sz="2400" lang="en-US" smtClean="0">
                <a:latin typeface="Maiandra GD" pitchFamily="34" charset="0"/>
              </a:rPr>
              <a:t>B, and that </a:t>
            </a:r>
            <a:r>
              <a:rPr dirty="0" sz="2400" lang="en-US" smtClean="0">
                <a:latin typeface="Maiandra GD" pitchFamily="34" charset="0"/>
              </a:rPr>
              <a:t>is called cryptography</a:t>
            </a:r>
            <a:r>
              <a:rPr dirty="0" sz="2400" lang="en-US" smtClean="0">
                <a:latin typeface="Maiandra GD" pitchFamily="34" charset="0"/>
              </a:rPr>
              <a:t>.</a:t>
            </a:r>
            <a:endParaRPr dirty="0" sz="2400" lang="en-IN">
              <a:latin typeface="Maiandra GD" pitchFamily="34" charset="0"/>
            </a:endParaRPr>
          </a:p>
        </p:txBody>
      </p:sp>
      <p:sp>
        <p:nvSpPr>
          <p:cNvPr id="1048598" name="TextBox 5"/>
          <p:cNvSpPr txBox="1"/>
          <p:nvPr/>
        </p:nvSpPr>
        <p:spPr>
          <a:xfrm>
            <a:off x="261257" y="300446"/>
            <a:ext cx="8438606" cy="901319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4000" lang="en-US" smtClean="0">
                <a:solidFill>
                  <a:schemeClr val="accent6">
                    <a:lumMod val="50000"/>
                  </a:schemeClr>
                </a:solidFill>
                <a:effectLst>
                  <a:outerShdw algn="ctr" blurRad="50800" dir="5400000" dist="50800" rotWithShape="0">
                    <a:schemeClr val="accent6">
                      <a:lumMod val="75000"/>
                      <a:alpha val="99000"/>
                    </a:schemeClr>
                  </a:outerShdw>
                </a:effectLst>
              </a:rPr>
              <a:t>The Story </a:t>
            </a:r>
            <a:endParaRPr b="1" dirty="0" sz="4000" lang="en-IN">
              <a:solidFill>
                <a:schemeClr val="accent6">
                  <a:lumMod val="50000"/>
                </a:schemeClr>
              </a:solidFill>
              <a:effectLst>
                <a:outerShdw algn="ctr" blurRad="50800" dir="5400000" dist="50800" rotWithShape="0">
                  <a:schemeClr val="accent6">
                    <a:lumMod val="75000"/>
                    <a:alpha val="99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Content Placeholder 104867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Font typeface="Wingdings" pitchFamily="2" charset="2"/>
              <a:buChar char="q"/>
            </a:pPr>
            <a:endParaRPr dirty="0" sz="3200" lang="en-US" smtClean="0">
              <a:solidFill>
                <a:schemeClr val="accent2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More 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generally it is the science used to keep 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information 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secret and 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safe.</a:t>
            </a:r>
          </a:p>
          <a:p>
            <a:pPr>
              <a:buFont typeface="Wingdings" pitchFamily="2" charset="2"/>
              <a:buChar char="q"/>
            </a:pPr>
            <a:endParaRPr dirty="0" sz="3200" lang="en-US">
              <a:solidFill>
                <a:schemeClr val="accent2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Modern cryptography is a 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mixture 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of 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Mathematics 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and 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Computer 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S</a:t>
            </a:r>
            <a:r>
              <a:rPr dirty="0" sz="320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cience</a:t>
            </a:r>
            <a:r>
              <a:rPr dirty="0" sz="3200" lang="en-US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. </a:t>
            </a:r>
          </a:p>
        </p:txBody>
      </p:sp>
      <p:sp>
        <p:nvSpPr>
          <p:cNvPr id="1048593" name="TextBox 3"/>
          <p:cNvSpPr txBox="1"/>
          <p:nvPr/>
        </p:nvSpPr>
        <p:spPr>
          <a:xfrm>
            <a:off x="953589" y="744583"/>
            <a:ext cx="3487782" cy="901319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4000" lang="en-US" smtClean="0">
                <a:solidFill>
                  <a:schemeClr val="accent6">
                    <a:lumMod val="50000"/>
                  </a:schemeClr>
                </a:solidFill>
                <a:effectLst>
                  <a:outerShdw algn="ctr" blurRad="50800" dir="5400000" dist="50800" rotWithShape="0">
                    <a:schemeClr val="accent6">
                      <a:lumMod val="75000"/>
                      <a:alpha val="99000"/>
                    </a:schemeClr>
                  </a:outerShdw>
                </a:effectLst>
              </a:rPr>
              <a:t>And..</a:t>
            </a:r>
            <a:endParaRPr dirty="0" sz="4000" lang="en-IN">
              <a:solidFill>
                <a:schemeClr val="accent6">
                  <a:lumMod val="50000"/>
                </a:schemeClr>
              </a:solidFill>
              <a:effectLst>
                <a:outerShdw algn="ctr" blurRad="50800" dir="5400000" dist="50800" rotWithShape="0">
                  <a:schemeClr val="accent6">
                    <a:lumMod val="75000"/>
                    <a:alpha val="99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97"/>
          <p:cNvSpPr>
            <a:spLocks noGrp="1"/>
          </p:cNvSpPr>
          <p:nvPr>
            <p:ph type="title"/>
          </p:nvPr>
        </p:nvSpPr>
        <p:spPr>
          <a:noFill/>
          <a:ln w="25400">
            <a:noFill/>
            <a:prstDash val="solid"/>
          </a:ln>
        </p:spPr>
        <p:txBody>
          <a:bodyPr/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Process </a:t>
            </a:r>
            <a:endParaRPr dirty="0" lang="en-US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587" name="Content Placeholder 1048598"/>
          <p:cNvSpPr>
            <a:spLocks noGrp="1"/>
          </p:cNvSpPr>
          <p:nvPr>
            <p:ph idx="1"/>
          </p:nvPr>
        </p:nvSpPr>
        <p:spPr>
          <a:noFill/>
          <a:ln w="25400">
            <a:noFill/>
            <a:prstDash val="solid"/>
          </a:ln>
        </p:spPr>
        <p:txBody>
          <a:bodyPr>
            <a:normAutofit fontScale="85714" lnSpcReduction="10000"/>
          </a:bodyPr>
          <a:p>
            <a:pPr>
              <a:buNone/>
            </a:pPr>
            <a:endParaRPr dirty="0" lang="en-US" smtClean="0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When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a 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message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is sent using cryptography, it is changed (or encrypted) before it is sent. The method of changing text is called a code or more precisely; a cipher the change text is called </a:t>
            </a:r>
            <a:r>
              <a:rPr dirty="0" i="1" lang="en-US" smtClean="0">
                <a:solidFill>
                  <a:schemeClr val="accent3">
                    <a:lumMod val="20000"/>
                    <a:lumOff val="80000"/>
                  </a:schemeClr>
                </a:solidFill>
                <a:latin typeface="Maiandra GD" pitchFamily="34" charset="0"/>
              </a:rPr>
              <a:t>C</a:t>
            </a:r>
            <a:r>
              <a:rPr dirty="0" i="1" lang="en-US" smtClean="0">
                <a:solidFill>
                  <a:schemeClr val="accent3">
                    <a:lumMod val="20000"/>
                    <a:lumOff val="80000"/>
                  </a:schemeClr>
                </a:solidFill>
                <a:latin typeface="Maiandra GD" pitchFamily="34" charset="0"/>
              </a:rPr>
              <a:t>ipher Text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.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The change makes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it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hard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 to read. someone who wants to read decrypt it but other people should not be able to. </a:t>
            </a:r>
            <a:endParaRPr dirty="0" lang="en-US" smtClean="0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endParaRPr dirty="0" lang="en-US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Studying the 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cipher text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to discover the secret is called </a:t>
            </a:r>
            <a:r>
              <a:rPr dirty="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C</a:t>
            </a:r>
            <a:r>
              <a:rPr dirty="0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ryptanalysis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. </a:t>
            </a:r>
            <a:endParaRPr dirty="0" lang="en-US">
              <a:solidFill>
                <a:srgbClr val="FFFFFF"/>
              </a:solidFill>
              <a:latin typeface="Maiandra G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99"/>
          <p:cNvSpPr>
            <a:spLocks noGrp="1"/>
          </p:cNvSpPr>
          <p:nvPr>
            <p:ph type="title"/>
          </p:nvPr>
        </p:nvSpPr>
        <p:spPr>
          <a:noFill/>
          <a:ln>
            <a:noFill/>
            <a:prstDash val="solid"/>
          </a:ln>
        </p:spPr>
        <p:txBody>
          <a:bodyPr/>
          <a:p>
            <a:pPr algn="l"/>
            <a:r>
              <a:rPr dirty="0" i="0" lang="en-US">
                <a:solidFill>
                  <a:schemeClr val="accent6">
                    <a:lumMod val="50000"/>
                  </a:schemeClr>
                </a:solidFill>
                <a:latin typeface="+mn-lt"/>
              </a:rPr>
              <a:t>Caesar Cipher </a:t>
            </a:r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4220931" y="3967886"/>
            <a:ext cx="4753439" cy="1243039"/>
          </a:xfrm>
          <a:prstGeom prst="rect"/>
          <a:ln>
            <a:noFill/>
          </a:ln>
          <a:effectLst>
            <a:softEdge rad="112500"/>
          </a:effectLst>
        </p:spPr>
      </p:pic>
      <p:pic>
        <p:nvPicPr>
          <p:cNvPr id="2097153" name="Picture 2097152"/>
          <p:cNvPicPr>
            <a:picLocks/>
          </p:cNvPicPr>
          <p:nvPr/>
        </p:nvPicPr>
        <p:blipFill>
          <a:blip xmlns:r="http://schemas.openxmlformats.org/officeDocument/2006/relationships" r:embed="rId2" cstate="print"/>
          <a:stretch>
            <a:fillRect/>
          </a:stretch>
        </p:blipFill>
        <p:spPr>
          <a:xfrm>
            <a:off x="4310743" y="5303520"/>
            <a:ext cx="4624047" cy="1124708"/>
          </a:xfrm>
          <a:prstGeom prst="rect"/>
          <a:ln>
            <a:noFill/>
          </a:ln>
          <a:effectLst>
            <a:softEdge rad="112500"/>
          </a:effectLst>
        </p:spPr>
      </p:pic>
      <p:sp>
        <p:nvSpPr>
          <p:cNvPr id="1048589" name="TextBox 1048601"/>
          <p:cNvSpPr txBox="1"/>
          <p:nvPr/>
        </p:nvSpPr>
        <p:spPr>
          <a:xfrm>
            <a:off x="287255" y="1658989"/>
            <a:ext cx="8438734" cy="3208782"/>
          </a:xfrm>
          <a:prstGeom prst="rect"/>
        </p:spPr>
        <p:txBody>
          <a:bodyPr rtlCol="0" wrap="square">
            <a:spAutoFit/>
          </a:bodyPr>
          <a:p>
            <a:r>
              <a:rPr dirty="0" sz="2800" lang="en-US" smtClean="0">
                <a:solidFill>
                  <a:srgbClr val="FFFFFF"/>
                </a:solidFill>
                <a:latin typeface="Maiandra GD" pitchFamily="34" charset="0"/>
              </a:rPr>
              <a:t>The first well known cipher substitution cipher was used by Julio Caesar to send his militants secret message. Suppose he wants to write </a:t>
            </a:r>
            <a:r>
              <a:rPr dirty="0" sz="2800" i="1" lang="en-US" smtClean="0">
                <a:solidFill>
                  <a:schemeClr val="accent2">
                    <a:lumMod val="20000"/>
                    <a:lumOff val="80000"/>
                  </a:schemeClr>
                </a:solidFill>
                <a:latin typeface="Maiandra GD" pitchFamily="34" charset="0"/>
              </a:rPr>
              <a:t>"MEET ME AT THE PARK" </a:t>
            </a:r>
            <a:r>
              <a:rPr dirty="0" sz="2800" lang="en-US" smtClean="0">
                <a:solidFill>
                  <a:srgbClr val="FFFFFF"/>
                </a:solidFill>
                <a:latin typeface="Maiandra GD" pitchFamily="34" charset="0"/>
              </a:rPr>
              <a:t>so what he did is that he wrote the word in a way that each of the letter is replaced by the third from itself </a:t>
            </a:r>
            <a:r>
              <a:rPr dirty="0" sz="2800" lang="en-US" smtClean="0">
                <a:solidFill>
                  <a:srgbClr val="FFFFFF"/>
                </a:solidFill>
                <a:latin typeface="Maiandra GD" pitchFamily="34" charset="0"/>
              </a:rPr>
              <a:t>say,</a:t>
            </a:r>
          </a:p>
        </p:txBody>
      </p:sp>
      <p:sp>
        <p:nvSpPr>
          <p:cNvPr id="1048590" name="TextBox 6"/>
          <p:cNvSpPr txBox="1"/>
          <p:nvPr/>
        </p:nvSpPr>
        <p:spPr>
          <a:xfrm>
            <a:off x="509449" y="5368835"/>
            <a:ext cx="3931921" cy="117678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lang="en-US" smtClean="0">
                <a:latin typeface="+mj-lt"/>
              </a:rPr>
              <a:t>So the text of Caesar converted to:</a:t>
            </a:r>
            <a:endParaRPr dirty="0" sz="2800" lang="en-US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04860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Interesting Part</a:t>
            </a:r>
            <a:endParaRPr dirty="0" lang="en-US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595" name="Content Placeholder 104860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1"/>
          </a:xfrm>
          <a:noFill/>
          <a:ln w="25400">
            <a:solidFill>
              <a:srgbClr val="993D00"/>
            </a:solidFill>
            <a:prstDash val="solid"/>
          </a:ln>
        </p:spPr>
        <p:txBody>
          <a:bodyPr>
            <a:normAutofit/>
          </a:bodyPr>
          <a:p>
            <a:pPr>
              <a:buNone/>
            </a:pPr>
            <a:endParaRPr dirty="0" lang="en-US" smtClean="0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endParaRPr dirty="0" lang="en-US" smtClean="0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endParaRPr dirty="0" lang="en-US" smtClean="0">
              <a:solidFill>
                <a:srgbClr val="FFFFFF"/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That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is useless for the third parties except the 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militants, </a:t>
            </a:r>
            <a:r>
              <a:rPr dirty="0" lang="en-US">
                <a:solidFill>
                  <a:srgbClr val="FFFFFF"/>
                </a:solidFill>
                <a:latin typeface="Maiandra GD" pitchFamily="34" charset="0"/>
              </a:rPr>
              <a:t>as the militants know the substitution so they just did the opposite what Caesar did to read the message as </a:t>
            </a:r>
            <a:r>
              <a:rPr dirty="0" lang="en-US" smtClean="0">
                <a:solidFill>
                  <a:srgbClr val="FFFFFF"/>
                </a:solidFill>
                <a:latin typeface="Maiandra GD" pitchFamily="34" charset="0"/>
              </a:rPr>
              <a:t>:</a:t>
            </a:r>
            <a:endParaRPr dirty="0" lang="en-US">
              <a:solidFill>
                <a:srgbClr val="FFFFFF"/>
              </a:solidFill>
              <a:latin typeface="Maiandra GD" pitchFamily="34" charset="0"/>
            </a:endParaRPr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431074" y="3840481"/>
            <a:ext cx="8321040" cy="2181496"/>
          </a:xfrm>
          <a:prstGeom prst="rect"/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And it went on..</a:t>
            </a:r>
            <a:endParaRPr dirty="0" lang="en-IN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714" lnSpcReduction="20000"/>
          </a:bodyPr>
          <a:p>
            <a:pPr indent="0" marL="0">
              <a:buNone/>
            </a:pPr>
            <a:endParaRPr dirty="0" lang="en-US" smtClean="0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 indent="0" marL="0">
              <a:buNone/>
            </a:pPr>
            <a:r>
              <a:rPr dirty="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In this way Caesar kept the messages secret. </a:t>
            </a:r>
          </a:p>
          <a:p>
            <a:pPr>
              <a:buNone/>
            </a:pPr>
            <a:endParaRPr dirty="0" lang="en-US" smtClean="0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But after 800 years., it was cracked by an Arabian mathematician by frequency analysis of the letter.</a:t>
            </a:r>
          </a:p>
          <a:p>
            <a:pPr>
              <a:buNone/>
            </a:pPr>
            <a:endParaRPr dirty="0" lang="en-US" smtClean="0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Then mathematicians started to do the encryption more securely. </a:t>
            </a:r>
          </a:p>
          <a:p>
            <a:pPr>
              <a:buNone/>
            </a:pPr>
            <a:endParaRPr dirty="0" lang="en-US" smtClean="0">
              <a:solidFill>
                <a:schemeClr val="accent4">
                  <a:lumMod val="20000"/>
                  <a:lumOff val="80000"/>
                </a:schemeClr>
              </a:solidFill>
              <a:latin typeface="Maiandra GD" pitchFamily="34" charset="0"/>
            </a:endParaRPr>
          </a:p>
          <a:p>
            <a:pPr>
              <a:buNone/>
            </a:pPr>
            <a:r>
              <a:rPr dirty="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The encryptions were done in many ways. </a:t>
            </a:r>
          </a:p>
          <a:p>
            <a:pPr>
              <a:buNone/>
            </a:pPr>
            <a:r>
              <a:rPr dirty="0" lang="en-US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aiandra GD" pitchFamily="34" charset="0"/>
              </a:rPr>
              <a:t>Say as using numbers, prime numbers, numbers and letters and prime numbers etc instead of this letters. </a:t>
            </a:r>
          </a:p>
          <a:p>
            <a:endParaRPr dirty="0"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048607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Are Ther</a:t>
            </a:r>
            <a:r>
              <a:rPr dirty="0" lang="en-US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e Types?</a:t>
            </a:r>
            <a:endParaRPr dirty="0" lang="en-US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48611" name="Content Placeholder 104860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 smtClean="0"/>
          </a:p>
          <a:p>
            <a:endParaRPr dirty="0" lang="en-US"/>
          </a:p>
        </p:txBody>
      </p:sp>
      <p:pic>
        <p:nvPicPr>
          <p:cNvPr id="2097156" name="Picture 2097154"/>
          <p:cNvPicPr>
            <a:picLocks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777042" y="1564370"/>
            <a:ext cx="7570128" cy="3125195"/>
          </a:xfrm>
          <a:prstGeom prst="rect"/>
        </p:spPr>
      </p:pic>
      <p:sp>
        <p:nvSpPr>
          <p:cNvPr id="1048612" name="TextBox 4"/>
          <p:cNvSpPr txBox="1"/>
          <p:nvPr/>
        </p:nvSpPr>
        <p:spPr>
          <a:xfrm>
            <a:off x="1110344" y="5055326"/>
            <a:ext cx="6962502" cy="117678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lang="en-US" smtClean="0">
                <a:latin typeface="Maiandra GD" pitchFamily="34" charset="0"/>
              </a:rPr>
              <a:t>Crypts are of two major types, namely </a:t>
            </a:r>
            <a:r>
              <a:rPr b="1" dirty="0" sz="2800" i="1" lang="en-US" smtClean="0">
                <a:solidFill>
                  <a:schemeClr val="accent6">
                    <a:lumMod val="50000"/>
                  </a:schemeClr>
                </a:solidFill>
              </a:rPr>
              <a:t>Symmetric </a:t>
            </a:r>
            <a:r>
              <a:rPr dirty="0" sz="2800" lang="en-US" smtClean="0">
                <a:solidFill>
                  <a:srgbClr val="FFFFFF"/>
                </a:solidFill>
              </a:rPr>
              <a:t>&amp;</a:t>
            </a:r>
            <a:r>
              <a:rPr b="1" dirty="0" sz="2800" i="1" lang="en-US" smtClean="0">
                <a:solidFill>
                  <a:schemeClr val="accent6">
                    <a:lumMod val="50000"/>
                  </a:schemeClr>
                </a:solidFill>
              </a:rPr>
              <a:t> Asymmetric.</a:t>
            </a:r>
            <a:endParaRPr b="1" dirty="0" sz="2800" i="1" lang="en-IN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omb/>
  </p:transition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Urban">
      <a:dk1>
        <a:sysClr lastClr="000000" val="windowText"/>
      </a:dk1>
      <a:lt1>
        <a:sysClr lastClr="FFFFFF" val="window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tl" blurRad="130000" dir="2700000" dist="1016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r="2700000" dist="228600" rotWithShape="0" sy="90000">
              <a:srgbClr val="000000">
                <a:alpha val="25500"/>
              </a:srgbClr>
            </a:outerShdw>
          </a:effectLst>
        </a:effectStyle>
        <a:effectStyle>
          <a:effectLst>
            <a:outerShdw blurRad="190500" dir="2700000" dist="228600" rotWithShape="0" sy="9000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dir="tl" rig="soft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CRYPTOGRAPHY </dc:title>
  <cp:lastModifiedBy>USER</cp:lastModifiedBy>
  <dcterms:created xsi:type="dcterms:W3CDTF">2015-05-05T23:30:45Z</dcterms:created>
  <dcterms:modified xsi:type="dcterms:W3CDTF">2018-02-16T03:15:58Z</dcterms:modified>
</cp:coreProperties>
</file>