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4" r:id="rId17"/>
    <p:sldId id="271" r:id="rId18"/>
    <p:sldId id="275" r:id="rId19"/>
    <p:sldId id="273" r:id="rId20"/>
    <p:sldId id="276" r:id="rId21"/>
    <p:sldId id="277" r:id="rId22"/>
    <p:sldId id="280" r:id="rId23"/>
    <p:sldId id="278" r:id="rId24"/>
    <p:sldId id="279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4764"/>
    <a:srgbClr val="2FF99E"/>
    <a:srgbClr val="FEB8D6"/>
    <a:srgbClr val="FFD243"/>
    <a:srgbClr val="29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BCFBF-6FA1-4C8B-9878-A62B291A613D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6687F8-C444-4404-A632-5A6790C2FFC8}">
      <dgm:prSet phldrT="[Text]" custT="1"/>
      <dgm:spPr/>
      <dgm:t>
        <a:bodyPr/>
        <a:lstStyle/>
        <a:p>
          <a:r>
            <a:rPr lang="en-US" sz="1800" b="1" dirty="0" smtClean="0"/>
            <a:t>Giving instruction</a:t>
          </a:r>
          <a:endParaRPr lang="en-US" sz="1800" b="1" dirty="0"/>
        </a:p>
      </dgm:t>
    </dgm:pt>
    <dgm:pt modelId="{C5EAD26C-3084-4C6F-ADF3-0BD508D60CE9}" type="parTrans" cxnId="{A48D7AE0-0919-44B2-8656-EA32B6501215}">
      <dgm:prSet/>
      <dgm:spPr/>
      <dgm:t>
        <a:bodyPr/>
        <a:lstStyle/>
        <a:p>
          <a:endParaRPr lang="en-US"/>
        </a:p>
      </dgm:t>
    </dgm:pt>
    <dgm:pt modelId="{2C642614-B7A2-46F3-AAB6-5400B0135591}" type="sibTrans" cxnId="{A48D7AE0-0919-44B2-8656-EA32B6501215}">
      <dgm:prSet/>
      <dgm:spPr/>
      <dgm:t>
        <a:bodyPr/>
        <a:lstStyle/>
        <a:p>
          <a:endParaRPr lang="en-US"/>
        </a:p>
      </dgm:t>
    </dgm:pt>
    <dgm:pt modelId="{D0DBDD0F-9539-4F89-A279-271740EBF54D}">
      <dgm:prSet phldrT="[Text]" custT="1"/>
      <dgm:spPr/>
      <dgm:t>
        <a:bodyPr/>
        <a:lstStyle/>
        <a:p>
          <a:r>
            <a:rPr lang="en-US" sz="1800" dirty="0" smtClean="0"/>
            <a:t>Understanding</a:t>
          </a:r>
          <a:endParaRPr lang="en-US" sz="1800" dirty="0"/>
        </a:p>
      </dgm:t>
    </dgm:pt>
    <dgm:pt modelId="{077B0781-6E6F-4E67-8E4B-B20B5AF37EEA}" type="parTrans" cxnId="{C31E475B-CA0C-44EC-B0BB-B0AEF52C98EB}">
      <dgm:prSet/>
      <dgm:spPr/>
      <dgm:t>
        <a:bodyPr/>
        <a:lstStyle/>
        <a:p>
          <a:endParaRPr lang="en-US"/>
        </a:p>
      </dgm:t>
    </dgm:pt>
    <dgm:pt modelId="{7B56E547-76F5-4C8A-975B-72B8B43C7BA4}" type="sibTrans" cxnId="{C31E475B-CA0C-44EC-B0BB-B0AEF52C98EB}">
      <dgm:prSet/>
      <dgm:spPr/>
      <dgm:t>
        <a:bodyPr/>
        <a:lstStyle/>
        <a:p>
          <a:endParaRPr lang="en-US"/>
        </a:p>
      </dgm:t>
    </dgm:pt>
    <dgm:pt modelId="{5C966ACD-F9FA-49D6-ABB0-74B76AB85B2E}">
      <dgm:prSet phldrT="[Text]" custT="1"/>
      <dgm:spPr/>
      <dgm:t>
        <a:bodyPr/>
        <a:lstStyle/>
        <a:p>
          <a:r>
            <a:rPr lang="en-US" sz="1800" dirty="0" smtClean="0"/>
            <a:t>Doing some calculations</a:t>
          </a:r>
          <a:endParaRPr lang="en-US" sz="1800" dirty="0"/>
        </a:p>
      </dgm:t>
    </dgm:pt>
    <dgm:pt modelId="{849B30A9-2B3B-447A-8F5D-DD40A1D3AEF1}" type="parTrans" cxnId="{EB768A8E-24D7-4FEF-B23F-324FECF004DE}">
      <dgm:prSet/>
      <dgm:spPr/>
      <dgm:t>
        <a:bodyPr/>
        <a:lstStyle/>
        <a:p>
          <a:endParaRPr lang="en-US"/>
        </a:p>
      </dgm:t>
    </dgm:pt>
    <dgm:pt modelId="{B3D440A0-8328-4069-80DC-42AF099FB8DC}" type="sibTrans" cxnId="{EB768A8E-24D7-4FEF-B23F-324FECF004DE}">
      <dgm:prSet/>
      <dgm:spPr/>
      <dgm:t>
        <a:bodyPr/>
        <a:lstStyle/>
        <a:p>
          <a:endParaRPr lang="en-US"/>
        </a:p>
      </dgm:t>
    </dgm:pt>
    <dgm:pt modelId="{C8EB742A-787D-4D24-9324-4CFE3B6A3F41}">
      <dgm:prSet phldrT="[Text]" custT="1"/>
      <dgm:spPr/>
      <dgm:t>
        <a:bodyPr/>
        <a:lstStyle/>
        <a:p>
          <a:r>
            <a:rPr lang="en-US" sz="1800" dirty="0" smtClean="0"/>
            <a:t>Having some information in memory</a:t>
          </a:r>
          <a:endParaRPr lang="en-US" sz="1800" dirty="0"/>
        </a:p>
      </dgm:t>
    </dgm:pt>
    <dgm:pt modelId="{C3BBFBA9-515C-4E3D-8B0B-E06347FD0636}" type="parTrans" cxnId="{C94724C2-434B-4F7E-934A-EB521E5A8F66}">
      <dgm:prSet/>
      <dgm:spPr/>
      <dgm:t>
        <a:bodyPr/>
        <a:lstStyle/>
        <a:p>
          <a:endParaRPr lang="en-US"/>
        </a:p>
      </dgm:t>
    </dgm:pt>
    <dgm:pt modelId="{78FD3737-B6A2-42E2-80F7-3DEB8F8742F6}" type="sibTrans" cxnId="{C94724C2-434B-4F7E-934A-EB521E5A8F66}">
      <dgm:prSet/>
      <dgm:spPr/>
      <dgm:t>
        <a:bodyPr/>
        <a:lstStyle/>
        <a:p>
          <a:endParaRPr lang="en-US"/>
        </a:p>
      </dgm:t>
    </dgm:pt>
    <dgm:pt modelId="{95CD35D8-7947-4453-8493-0E4EB299AE72}">
      <dgm:prSet phldrT="[Text]" custT="1"/>
      <dgm:spPr/>
      <dgm:t>
        <a:bodyPr/>
        <a:lstStyle/>
        <a:p>
          <a:r>
            <a:rPr lang="en-US" sz="1800" dirty="0" smtClean="0"/>
            <a:t>Creative thinking &amp; planning</a:t>
          </a:r>
          <a:endParaRPr lang="en-US" sz="1800" dirty="0"/>
        </a:p>
      </dgm:t>
    </dgm:pt>
    <dgm:pt modelId="{434F808B-E8EF-474F-9496-173142E87210}" type="parTrans" cxnId="{0CFDFEB6-4686-486A-9EB3-EACAF75C73A2}">
      <dgm:prSet/>
      <dgm:spPr/>
      <dgm:t>
        <a:bodyPr/>
        <a:lstStyle/>
        <a:p>
          <a:endParaRPr lang="en-US"/>
        </a:p>
      </dgm:t>
    </dgm:pt>
    <dgm:pt modelId="{F637C32B-749D-437D-809C-155C723DD81F}" type="sibTrans" cxnId="{0CFDFEB6-4686-486A-9EB3-EACAF75C73A2}">
      <dgm:prSet/>
      <dgm:spPr/>
      <dgm:t>
        <a:bodyPr/>
        <a:lstStyle/>
        <a:p>
          <a:endParaRPr lang="en-US"/>
        </a:p>
      </dgm:t>
    </dgm:pt>
    <dgm:pt modelId="{5136FB35-930D-41CA-8018-AA5F41D378BC}" type="pres">
      <dgm:prSet presAssocID="{63CBCFBF-6FA1-4C8B-9878-A62B291A613D}" presName="rootnode" presStyleCnt="0">
        <dgm:presLayoutVars>
          <dgm:chMax/>
          <dgm:chPref/>
          <dgm:dir val="rev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1DCB52F-187D-4864-8FDB-AE1EAF51B8C5}" type="pres">
      <dgm:prSet presAssocID="{416687F8-C444-4404-A632-5A6790C2FFC8}" presName="composite" presStyleCnt="0"/>
      <dgm:spPr/>
    </dgm:pt>
    <dgm:pt modelId="{E86D4236-D447-4BF7-8588-81678017A47E}" type="pres">
      <dgm:prSet presAssocID="{416687F8-C444-4404-A632-5A6790C2FFC8}" presName="bentUpArrow1" presStyleLbl="alignImgPlace1" presStyleIdx="0" presStyleCnt="4"/>
      <dgm:spPr/>
    </dgm:pt>
    <dgm:pt modelId="{2F4C6480-CF76-460C-B4C1-09C52B957D44}" type="pres">
      <dgm:prSet presAssocID="{416687F8-C444-4404-A632-5A6790C2FFC8}" presName="ParentText" presStyleLbl="node1" presStyleIdx="0" presStyleCnt="5" custScaleX="1608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40CDD-CAF6-47A2-B42C-32AA769501F0}" type="pres">
      <dgm:prSet presAssocID="{416687F8-C444-4404-A632-5A6790C2FFC8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EF5E7-DE3C-4407-936C-BDAB4C975DB5}" type="pres">
      <dgm:prSet presAssocID="{2C642614-B7A2-46F3-AAB6-5400B0135591}" presName="sibTrans" presStyleCnt="0"/>
      <dgm:spPr/>
    </dgm:pt>
    <dgm:pt modelId="{95DC3FB2-98A8-4057-9C40-150D54A98D64}" type="pres">
      <dgm:prSet presAssocID="{D0DBDD0F-9539-4F89-A279-271740EBF54D}" presName="composite" presStyleCnt="0"/>
      <dgm:spPr/>
    </dgm:pt>
    <dgm:pt modelId="{4D633F3B-3FB1-473C-AB59-AD337F6235B4}" type="pres">
      <dgm:prSet presAssocID="{D0DBDD0F-9539-4F89-A279-271740EBF54D}" presName="bentUpArrow1" presStyleLbl="alignImgPlace1" presStyleIdx="1" presStyleCnt="4"/>
      <dgm:spPr/>
    </dgm:pt>
    <dgm:pt modelId="{9706F149-FBD7-4DA8-A758-6FB23E654FE0}" type="pres">
      <dgm:prSet presAssocID="{D0DBDD0F-9539-4F89-A279-271740EBF54D}" presName="ParentText" presStyleLbl="node1" presStyleIdx="1" presStyleCnt="5" custScaleX="1578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C4A45-3511-4CD5-84AB-2D654D44E254}" type="pres">
      <dgm:prSet presAssocID="{D0DBDD0F-9539-4F89-A279-271740EBF54D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3F37609-5620-4F0D-85F7-72E392F4E0E7}" type="pres">
      <dgm:prSet presAssocID="{7B56E547-76F5-4C8A-975B-72B8B43C7BA4}" presName="sibTrans" presStyleCnt="0"/>
      <dgm:spPr/>
    </dgm:pt>
    <dgm:pt modelId="{D70AEB0E-A6D6-4026-8B9C-0F7A0EAF5F85}" type="pres">
      <dgm:prSet presAssocID="{5C966ACD-F9FA-49D6-ABB0-74B76AB85B2E}" presName="composite" presStyleCnt="0"/>
      <dgm:spPr/>
    </dgm:pt>
    <dgm:pt modelId="{FAE2233F-F6DD-4C64-BECE-C1BE32C09ABE}" type="pres">
      <dgm:prSet presAssocID="{5C966ACD-F9FA-49D6-ABB0-74B76AB85B2E}" presName="bentUpArrow1" presStyleLbl="alignImgPlace1" presStyleIdx="2" presStyleCnt="4"/>
      <dgm:spPr/>
    </dgm:pt>
    <dgm:pt modelId="{8A04482D-5967-450F-B22F-BA6FB2466C70}" type="pres">
      <dgm:prSet presAssocID="{5C966ACD-F9FA-49D6-ABB0-74B76AB85B2E}" presName="ParentText" presStyleLbl="node1" presStyleIdx="2" presStyleCnt="5" custScaleX="1655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F2273-C95E-4278-9651-CF90598C2359}" type="pres">
      <dgm:prSet presAssocID="{5C966ACD-F9FA-49D6-ABB0-74B76AB85B2E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6C584-3682-41C3-BCAD-03535EA76767}" type="pres">
      <dgm:prSet presAssocID="{B3D440A0-8328-4069-80DC-42AF099FB8DC}" presName="sibTrans" presStyleCnt="0"/>
      <dgm:spPr/>
    </dgm:pt>
    <dgm:pt modelId="{BB7DCF3C-556C-498A-AF9C-8A4C4B495F97}" type="pres">
      <dgm:prSet presAssocID="{C8EB742A-787D-4D24-9324-4CFE3B6A3F41}" presName="composite" presStyleCnt="0"/>
      <dgm:spPr/>
    </dgm:pt>
    <dgm:pt modelId="{66FE152E-ED43-4B21-9EA9-6E014CB6EE15}" type="pres">
      <dgm:prSet presAssocID="{C8EB742A-787D-4D24-9324-4CFE3B6A3F41}" presName="bentUpArrow1" presStyleLbl="alignImgPlace1" presStyleIdx="3" presStyleCnt="4"/>
      <dgm:spPr/>
    </dgm:pt>
    <dgm:pt modelId="{A8DBA181-3003-4F36-A358-8BD86AE73D9D}" type="pres">
      <dgm:prSet presAssocID="{C8EB742A-787D-4D24-9324-4CFE3B6A3F41}" presName="ParentText" presStyleLbl="node1" presStyleIdx="3" presStyleCnt="5" custScaleX="1771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DA818-3E51-4BCB-8922-59DE42CC037A}" type="pres">
      <dgm:prSet presAssocID="{C8EB742A-787D-4D24-9324-4CFE3B6A3F41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ED5D17D-6104-4259-B478-5AC3C145A880}" type="pres">
      <dgm:prSet presAssocID="{78FD3737-B6A2-42E2-80F7-3DEB8F8742F6}" presName="sibTrans" presStyleCnt="0"/>
      <dgm:spPr/>
    </dgm:pt>
    <dgm:pt modelId="{78B4887A-071C-4C64-B64F-A8D9E73937E2}" type="pres">
      <dgm:prSet presAssocID="{95CD35D8-7947-4453-8493-0E4EB299AE72}" presName="composite" presStyleCnt="0"/>
      <dgm:spPr/>
    </dgm:pt>
    <dgm:pt modelId="{5B47188B-6E1D-4E1F-8C49-39938A9AB4DA}" type="pres">
      <dgm:prSet presAssocID="{95CD35D8-7947-4453-8493-0E4EB299AE72}" presName="ParentText" presStyleLbl="node1" presStyleIdx="4" presStyleCnt="5" custScaleX="1901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8D7AE0-0919-44B2-8656-EA32B6501215}" srcId="{63CBCFBF-6FA1-4C8B-9878-A62B291A613D}" destId="{416687F8-C444-4404-A632-5A6790C2FFC8}" srcOrd="0" destOrd="0" parTransId="{C5EAD26C-3084-4C6F-ADF3-0BD508D60CE9}" sibTransId="{2C642614-B7A2-46F3-AAB6-5400B0135591}"/>
    <dgm:cxn modelId="{EB768A8E-24D7-4FEF-B23F-324FECF004DE}" srcId="{63CBCFBF-6FA1-4C8B-9878-A62B291A613D}" destId="{5C966ACD-F9FA-49D6-ABB0-74B76AB85B2E}" srcOrd="2" destOrd="0" parTransId="{849B30A9-2B3B-447A-8F5D-DD40A1D3AEF1}" sibTransId="{B3D440A0-8328-4069-80DC-42AF099FB8DC}"/>
    <dgm:cxn modelId="{05A26165-3CE6-49B8-81AB-AD025D68EA2E}" type="presOf" srcId="{95CD35D8-7947-4453-8493-0E4EB299AE72}" destId="{5B47188B-6E1D-4E1F-8C49-39938A9AB4DA}" srcOrd="0" destOrd="0" presId="urn:microsoft.com/office/officeart/2005/8/layout/StepDownProcess"/>
    <dgm:cxn modelId="{C31E475B-CA0C-44EC-B0BB-B0AEF52C98EB}" srcId="{63CBCFBF-6FA1-4C8B-9878-A62B291A613D}" destId="{D0DBDD0F-9539-4F89-A279-271740EBF54D}" srcOrd="1" destOrd="0" parTransId="{077B0781-6E6F-4E67-8E4B-B20B5AF37EEA}" sibTransId="{7B56E547-76F5-4C8A-975B-72B8B43C7BA4}"/>
    <dgm:cxn modelId="{C94724C2-434B-4F7E-934A-EB521E5A8F66}" srcId="{63CBCFBF-6FA1-4C8B-9878-A62B291A613D}" destId="{C8EB742A-787D-4D24-9324-4CFE3B6A3F41}" srcOrd="3" destOrd="0" parTransId="{C3BBFBA9-515C-4E3D-8B0B-E06347FD0636}" sibTransId="{78FD3737-B6A2-42E2-80F7-3DEB8F8742F6}"/>
    <dgm:cxn modelId="{01874D00-AC98-4CFA-88DF-0FB5EA461A87}" type="presOf" srcId="{5C966ACD-F9FA-49D6-ABB0-74B76AB85B2E}" destId="{8A04482D-5967-450F-B22F-BA6FB2466C70}" srcOrd="0" destOrd="0" presId="urn:microsoft.com/office/officeart/2005/8/layout/StepDownProcess"/>
    <dgm:cxn modelId="{60DAEBC6-B3E6-4E40-8DB9-21144A91CEF1}" type="presOf" srcId="{C8EB742A-787D-4D24-9324-4CFE3B6A3F41}" destId="{A8DBA181-3003-4F36-A358-8BD86AE73D9D}" srcOrd="0" destOrd="0" presId="urn:microsoft.com/office/officeart/2005/8/layout/StepDownProcess"/>
    <dgm:cxn modelId="{EB813D13-0974-4265-B62C-32D0F654AAB4}" type="presOf" srcId="{D0DBDD0F-9539-4F89-A279-271740EBF54D}" destId="{9706F149-FBD7-4DA8-A758-6FB23E654FE0}" srcOrd="0" destOrd="0" presId="urn:microsoft.com/office/officeart/2005/8/layout/StepDownProcess"/>
    <dgm:cxn modelId="{94DEF48D-CD88-423D-BB0A-E00829D9D08C}" type="presOf" srcId="{63CBCFBF-6FA1-4C8B-9878-A62B291A613D}" destId="{5136FB35-930D-41CA-8018-AA5F41D378BC}" srcOrd="0" destOrd="0" presId="urn:microsoft.com/office/officeart/2005/8/layout/StepDownProcess"/>
    <dgm:cxn modelId="{0CFDFEB6-4686-486A-9EB3-EACAF75C73A2}" srcId="{63CBCFBF-6FA1-4C8B-9878-A62B291A613D}" destId="{95CD35D8-7947-4453-8493-0E4EB299AE72}" srcOrd="4" destOrd="0" parTransId="{434F808B-E8EF-474F-9496-173142E87210}" sibTransId="{F637C32B-749D-437D-809C-155C723DD81F}"/>
    <dgm:cxn modelId="{000C4723-11B5-4224-BA5B-11A45D03E938}" type="presOf" srcId="{416687F8-C444-4404-A632-5A6790C2FFC8}" destId="{2F4C6480-CF76-460C-B4C1-09C52B957D44}" srcOrd="0" destOrd="0" presId="urn:microsoft.com/office/officeart/2005/8/layout/StepDownProcess"/>
    <dgm:cxn modelId="{5B2E0B14-9DF7-48EF-B618-E24FF90BE43A}" type="presParOf" srcId="{5136FB35-930D-41CA-8018-AA5F41D378BC}" destId="{21DCB52F-187D-4864-8FDB-AE1EAF51B8C5}" srcOrd="0" destOrd="0" presId="urn:microsoft.com/office/officeart/2005/8/layout/StepDownProcess"/>
    <dgm:cxn modelId="{923CA2AD-9C1C-42D7-885F-9C24F924EAEF}" type="presParOf" srcId="{21DCB52F-187D-4864-8FDB-AE1EAF51B8C5}" destId="{E86D4236-D447-4BF7-8588-81678017A47E}" srcOrd="0" destOrd="0" presId="urn:microsoft.com/office/officeart/2005/8/layout/StepDownProcess"/>
    <dgm:cxn modelId="{1335DABD-9CE1-4C5D-8956-8BF8648C48BE}" type="presParOf" srcId="{21DCB52F-187D-4864-8FDB-AE1EAF51B8C5}" destId="{2F4C6480-CF76-460C-B4C1-09C52B957D44}" srcOrd="1" destOrd="0" presId="urn:microsoft.com/office/officeart/2005/8/layout/StepDownProcess"/>
    <dgm:cxn modelId="{F08838A9-6CED-4F52-AD54-4C59EEB931B7}" type="presParOf" srcId="{21DCB52F-187D-4864-8FDB-AE1EAF51B8C5}" destId="{86B40CDD-CAF6-47A2-B42C-32AA769501F0}" srcOrd="2" destOrd="0" presId="urn:microsoft.com/office/officeart/2005/8/layout/StepDownProcess"/>
    <dgm:cxn modelId="{EA8A3864-A75A-4A3D-B8E4-4A337ACD1671}" type="presParOf" srcId="{5136FB35-930D-41CA-8018-AA5F41D378BC}" destId="{266EF5E7-DE3C-4407-936C-BDAB4C975DB5}" srcOrd="1" destOrd="0" presId="urn:microsoft.com/office/officeart/2005/8/layout/StepDownProcess"/>
    <dgm:cxn modelId="{099154DA-077E-45D9-BC42-DA390E489B80}" type="presParOf" srcId="{5136FB35-930D-41CA-8018-AA5F41D378BC}" destId="{95DC3FB2-98A8-4057-9C40-150D54A98D64}" srcOrd="2" destOrd="0" presId="urn:microsoft.com/office/officeart/2005/8/layout/StepDownProcess"/>
    <dgm:cxn modelId="{7D8E5240-A3EE-4C8D-ABFA-C31C9CD02A9C}" type="presParOf" srcId="{95DC3FB2-98A8-4057-9C40-150D54A98D64}" destId="{4D633F3B-3FB1-473C-AB59-AD337F6235B4}" srcOrd="0" destOrd="0" presId="urn:microsoft.com/office/officeart/2005/8/layout/StepDownProcess"/>
    <dgm:cxn modelId="{423D71ED-6177-42B0-BC21-4000476B488E}" type="presParOf" srcId="{95DC3FB2-98A8-4057-9C40-150D54A98D64}" destId="{9706F149-FBD7-4DA8-A758-6FB23E654FE0}" srcOrd="1" destOrd="0" presId="urn:microsoft.com/office/officeart/2005/8/layout/StepDownProcess"/>
    <dgm:cxn modelId="{2510BE57-04DA-4937-90D6-94B23F5F980D}" type="presParOf" srcId="{95DC3FB2-98A8-4057-9C40-150D54A98D64}" destId="{41DC4A45-3511-4CD5-84AB-2D654D44E254}" srcOrd="2" destOrd="0" presId="urn:microsoft.com/office/officeart/2005/8/layout/StepDownProcess"/>
    <dgm:cxn modelId="{6D4AA4A6-C879-475B-B7A6-675BDAF1C859}" type="presParOf" srcId="{5136FB35-930D-41CA-8018-AA5F41D378BC}" destId="{23F37609-5620-4F0D-85F7-72E392F4E0E7}" srcOrd="3" destOrd="0" presId="urn:microsoft.com/office/officeart/2005/8/layout/StepDownProcess"/>
    <dgm:cxn modelId="{00A7CC46-F347-4706-91AD-79518F5BC9E2}" type="presParOf" srcId="{5136FB35-930D-41CA-8018-AA5F41D378BC}" destId="{D70AEB0E-A6D6-4026-8B9C-0F7A0EAF5F85}" srcOrd="4" destOrd="0" presId="urn:microsoft.com/office/officeart/2005/8/layout/StepDownProcess"/>
    <dgm:cxn modelId="{37834C94-F654-486E-8AF8-CD4F8C6A921D}" type="presParOf" srcId="{D70AEB0E-A6D6-4026-8B9C-0F7A0EAF5F85}" destId="{FAE2233F-F6DD-4C64-BECE-C1BE32C09ABE}" srcOrd="0" destOrd="0" presId="urn:microsoft.com/office/officeart/2005/8/layout/StepDownProcess"/>
    <dgm:cxn modelId="{F1EC6AF8-BA54-40E8-96FE-56538E733B02}" type="presParOf" srcId="{D70AEB0E-A6D6-4026-8B9C-0F7A0EAF5F85}" destId="{8A04482D-5967-450F-B22F-BA6FB2466C70}" srcOrd="1" destOrd="0" presId="urn:microsoft.com/office/officeart/2005/8/layout/StepDownProcess"/>
    <dgm:cxn modelId="{4E786D50-2C0C-4E72-88F6-9B0416B7BB05}" type="presParOf" srcId="{D70AEB0E-A6D6-4026-8B9C-0F7A0EAF5F85}" destId="{377F2273-C95E-4278-9651-CF90598C2359}" srcOrd="2" destOrd="0" presId="urn:microsoft.com/office/officeart/2005/8/layout/StepDownProcess"/>
    <dgm:cxn modelId="{C5C5166D-DB7C-4E71-AF04-84B450F9D8B1}" type="presParOf" srcId="{5136FB35-930D-41CA-8018-AA5F41D378BC}" destId="{B4A6C584-3682-41C3-BCAD-03535EA76767}" srcOrd="5" destOrd="0" presId="urn:microsoft.com/office/officeart/2005/8/layout/StepDownProcess"/>
    <dgm:cxn modelId="{A451F0E7-E832-4F53-A997-18B14B1C3627}" type="presParOf" srcId="{5136FB35-930D-41CA-8018-AA5F41D378BC}" destId="{BB7DCF3C-556C-498A-AF9C-8A4C4B495F97}" srcOrd="6" destOrd="0" presId="urn:microsoft.com/office/officeart/2005/8/layout/StepDownProcess"/>
    <dgm:cxn modelId="{5E936644-3EF4-4C00-ACC3-48AC1D8C8A56}" type="presParOf" srcId="{BB7DCF3C-556C-498A-AF9C-8A4C4B495F97}" destId="{66FE152E-ED43-4B21-9EA9-6E014CB6EE15}" srcOrd="0" destOrd="0" presId="urn:microsoft.com/office/officeart/2005/8/layout/StepDownProcess"/>
    <dgm:cxn modelId="{CA0D7451-D0E8-463A-938D-A86A1ADCC2AB}" type="presParOf" srcId="{BB7DCF3C-556C-498A-AF9C-8A4C4B495F97}" destId="{A8DBA181-3003-4F36-A358-8BD86AE73D9D}" srcOrd="1" destOrd="0" presId="urn:microsoft.com/office/officeart/2005/8/layout/StepDownProcess"/>
    <dgm:cxn modelId="{1821B6A9-3672-465C-9859-6CFE6C3472E5}" type="presParOf" srcId="{BB7DCF3C-556C-498A-AF9C-8A4C4B495F97}" destId="{1CDDA818-3E51-4BCB-8922-59DE42CC037A}" srcOrd="2" destOrd="0" presId="urn:microsoft.com/office/officeart/2005/8/layout/StepDownProcess"/>
    <dgm:cxn modelId="{F082AA05-5D54-46E3-AC04-830C48209479}" type="presParOf" srcId="{5136FB35-930D-41CA-8018-AA5F41D378BC}" destId="{0ED5D17D-6104-4259-B478-5AC3C145A880}" srcOrd="7" destOrd="0" presId="urn:microsoft.com/office/officeart/2005/8/layout/StepDownProcess"/>
    <dgm:cxn modelId="{7409BC9D-41FE-46A7-B0EE-E95CDE72024D}" type="presParOf" srcId="{5136FB35-930D-41CA-8018-AA5F41D378BC}" destId="{78B4887A-071C-4C64-B64F-A8D9E73937E2}" srcOrd="8" destOrd="0" presId="urn:microsoft.com/office/officeart/2005/8/layout/StepDownProcess"/>
    <dgm:cxn modelId="{AEA8E59B-2538-4428-AC5C-CD0B3E3F2060}" type="presParOf" srcId="{78B4887A-071C-4C64-B64F-A8D9E73937E2}" destId="{5B47188B-6E1D-4E1F-8C49-39938A9AB4DA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BCFBF-6FA1-4C8B-9878-A62B291A613D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6687F8-C444-4404-A632-5A6790C2FFC8}">
      <dgm:prSet phldrT="[Text]" custT="1"/>
      <dgm:spPr/>
      <dgm:t>
        <a:bodyPr/>
        <a:lstStyle/>
        <a:p>
          <a:r>
            <a:rPr lang="en-US" sz="1800" b="1" dirty="0" smtClean="0"/>
            <a:t>Giving instruction</a:t>
          </a:r>
          <a:endParaRPr lang="en-US" sz="1800" b="1" dirty="0"/>
        </a:p>
      </dgm:t>
    </dgm:pt>
    <dgm:pt modelId="{C5EAD26C-3084-4C6F-ADF3-0BD508D60CE9}" type="parTrans" cxnId="{A48D7AE0-0919-44B2-8656-EA32B6501215}">
      <dgm:prSet/>
      <dgm:spPr/>
      <dgm:t>
        <a:bodyPr/>
        <a:lstStyle/>
        <a:p>
          <a:endParaRPr lang="en-US"/>
        </a:p>
      </dgm:t>
    </dgm:pt>
    <dgm:pt modelId="{2C642614-B7A2-46F3-AAB6-5400B0135591}" type="sibTrans" cxnId="{A48D7AE0-0919-44B2-8656-EA32B6501215}">
      <dgm:prSet/>
      <dgm:spPr/>
      <dgm:t>
        <a:bodyPr/>
        <a:lstStyle/>
        <a:p>
          <a:endParaRPr lang="en-US"/>
        </a:p>
      </dgm:t>
    </dgm:pt>
    <dgm:pt modelId="{D0DBDD0F-9539-4F89-A279-271740EBF54D}">
      <dgm:prSet phldrT="[Text]" custT="1"/>
      <dgm:spPr/>
      <dgm:t>
        <a:bodyPr/>
        <a:lstStyle/>
        <a:p>
          <a:r>
            <a:rPr lang="en-US" sz="1800" dirty="0" smtClean="0"/>
            <a:t>Storing information in memory</a:t>
          </a:r>
          <a:endParaRPr lang="en-US" sz="1800" dirty="0"/>
        </a:p>
      </dgm:t>
    </dgm:pt>
    <dgm:pt modelId="{077B0781-6E6F-4E67-8E4B-B20B5AF37EEA}" type="parTrans" cxnId="{C31E475B-CA0C-44EC-B0BB-B0AEF52C98EB}">
      <dgm:prSet/>
      <dgm:spPr/>
      <dgm:t>
        <a:bodyPr/>
        <a:lstStyle/>
        <a:p>
          <a:endParaRPr lang="en-US"/>
        </a:p>
      </dgm:t>
    </dgm:pt>
    <dgm:pt modelId="{7B56E547-76F5-4C8A-975B-72B8B43C7BA4}" type="sibTrans" cxnId="{C31E475B-CA0C-44EC-B0BB-B0AEF52C98EB}">
      <dgm:prSet/>
      <dgm:spPr/>
      <dgm:t>
        <a:bodyPr/>
        <a:lstStyle/>
        <a:p>
          <a:endParaRPr lang="en-US"/>
        </a:p>
      </dgm:t>
    </dgm:pt>
    <dgm:pt modelId="{5C966ACD-F9FA-49D6-ABB0-74B76AB85B2E}">
      <dgm:prSet phldrT="[Text]" custT="1"/>
      <dgm:spPr/>
      <dgm:t>
        <a:bodyPr/>
        <a:lstStyle/>
        <a:p>
          <a:r>
            <a:rPr lang="en-US" sz="1800" dirty="0" smtClean="0"/>
            <a:t>Doing arithmetic and logical operations</a:t>
          </a:r>
          <a:endParaRPr lang="en-US" sz="1800" dirty="0"/>
        </a:p>
      </dgm:t>
    </dgm:pt>
    <dgm:pt modelId="{849B30A9-2B3B-447A-8F5D-DD40A1D3AEF1}" type="parTrans" cxnId="{EB768A8E-24D7-4FEF-B23F-324FECF004DE}">
      <dgm:prSet/>
      <dgm:spPr/>
      <dgm:t>
        <a:bodyPr/>
        <a:lstStyle/>
        <a:p>
          <a:endParaRPr lang="en-US"/>
        </a:p>
      </dgm:t>
    </dgm:pt>
    <dgm:pt modelId="{B3D440A0-8328-4069-80DC-42AF099FB8DC}" type="sibTrans" cxnId="{EB768A8E-24D7-4FEF-B23F-324FECF004DE}">
      <dgm:prSet/>
      <dgm:spPr/>
      <dgm:t>
        <a:bodyPr/>
        <a:lstStyle/>
        <a:p>
          <a:endParaRPr lang="en-US"/>
        </a:p>
      </dgm:t>
    </dgm:pt>
    <dgm:pt modelId="{95CD35D8-7947-4453-8493-0E4EB299AE72}">
      <dgm:prSet phldrT="[Text]" custT="1"/>
      <dgm:spPr/>
      <dgm:t>
        <a:bodyPr/>
        <a:lstStyle/>
        <a:p>
          <a:r>
            <a:rPr lang="en-US" sz="2800" b="1" dirty="0" smtClean="0"/>
            <a:t>Output</a:t>
          </a:r>
          <a:endParaRPr lang="en-US" sz="2800" b="1" dirty="0"/>
        </a:p>
      </dgm:t>
    </dgm:pt>
    <dgm:pt modelId="{434F808B-E8EF-474F-9496-173142E87210}" type="parTrans" cxnId="{0CFDFEB6-4686-486A-9EB3-EACAF75C73A2}">
      <dgm:prSet/>
      <dgm:spPr/>
      <dgm:t>
        <a:bodyPr/>
        <a:lstStyle/>
        <a:p>
          <a:endParaRPr lang="en-US"/>
        </a:p>
      </dgm:t>
    </dgm:pt>
    <dgm:pt modelId="{F637C32B-749D-437D-809C-155C723DD81F}" type="sibTrans" cxnId="{0CFDFEB6-4686-486A-9EB3-EACAF75C73A2}">
      <dgm:prSet/>
      <dgm:spPr/>
      <dgm:t>
        <a:bodyPr/>
        <a:lstStyle/>
        <a:p>
          <a:endParaRPr lang="en-US"/>
        </a:p>
      </dgm:t>
    </dgm:pt>
    <dgm:pt modelId="{5136FB35-930D-41CA-8018-AA5F41D378BC}" type="pres">
      <dgm:prSet presAssocID="{63CBCFBF-6FA1-4C8B-9878-A62B291A613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1DCB52F-187D-4864-8FDB-AE1EAF51B8C5}" type="pres">
      <dgm:prSet presAssocID="{416687F8-C444-4404-A632-5A6790C2FFC8}" presName="composite" presStyleCnt="0"/>
      <dgm:spPr/>
    </dgm:pt>
    <dgm:pt modelId="{E86D4236-D447-4BF7-8588-81678017A47E}" type="pres">
      <dgm:prSet presAssocID="{416687F8-C444-4404-A632-5A6790C2FFC8}" presName="bentUpArrow1" presStyleLbl="alignImgPlace1" presStyleIdx="0" presStyleCnt="3"/>
      <dgm:spPr/>
    </dgm:pt>
    <dgm:pt modelId="{2F4C6480-CF76-460C-B4C1-09C52B957D44}" type="pres">
      <dgm:prSet presAssocID="{416687F8-C444-4404-A632-5A6790C2FFC8}" presName="ParentText" presStyleLbl="node1" presStyleIdx="0" presStyleCnt="4" custScaleX="1608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40CDD-CAF6-47A2-B42C-32AA769501F0}" type="pres">
      <dgm:prSet presAssocID="{416687F8-C444-4404-A632-5A6790C2FFC8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EF5E7-DE3C-4407-936C-BDAB4C975DB5}" type="pres">
      <dgm:prSet presAssocID="{2C642614-B7A2-46F3-AAB6-5400B0135591}" presName="sibTrans" presStyleCnt="0"/>
      <dgm:spPr/>
    </dgm:pt>
    <dgm:pt modelId="{95DC3FB2-98A8-4057-9C40-150D54A98D64}" type="pres">
      <dgm:prSet presAssocID="{D0DBDD0F-9539-4F89-A279-271740EBF54D}" presName="composite" presStyleCnt="0"/>
      <dgm:spPr/>
    </dgm:pt>
    <dgm:pt modelId="{4D633F3B-3FB1-473C-AB59-AD337F6235B4}" type="pres">
      <dgm:prSet presAssocID="{D0DBDD0F-9539-4F89-A279-271740EBF54D}" presName="bentUpArrow1" presStyleLbl="alignImgPlace1" presStyleIdx="1" presStyleCnt="3"/>
      <dgm:spPr/>
    </dgm:pt>
    <dgm:pt modelId="{9706F149-FBD7-4DA8-A758-6FB23E654FE0}" type="pres">
      <dgm:prSet presAssocID="{D0DBDD0F-9539-4F89-A279-271740EBF54D}" presName="ParentText" presStyleLbl="node1" presStyleIdx="1" presStyleCnt="4" custScaleX="1578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C4A45-3511-4CD5-84AB-2D654D44E254}" type="pres">
      <dgm:prSet presAssocID="{D0DBDD0F-9539-4F89-A279-271740EBF54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23F37609-5620-4F0D-85F7-72E392F4E0E7}" type="pres">
      <dgm:prSet presAssocID="{7B56E547-76F5-4C8A-975B-72B8B43C7BA4}" presName="sibTrans" presStyleCnt="0"/>
      <dgm:spPr/>
    </dgm:pt>
    <dgm:pt modelId="{D70AEB0E-A6D6-4026-8B9C-0F7A0EAF5F85}" type="pres">
      <dgm:prSet presAssocID="{5C966ACD-F9FA-49D6-ABB0-74B76AB85B2E}" presName="composite" presStyleCnt="0"/>
      <dgm:spPr/>
    </dgm:pt>
    <dgm:pt modelId="{FAE2233F-F6DD-4C64-BECE-C1BE32C09ABE}" type="pres">
      <dgm:prSet presAssocID="{5C966ACD-F9FA-49D6-ABB0-74B76AB85B2E}" presName="bentUpArrow1" presStyleLbl="alignImgPlace1" presStyleIdx="2" presStyleCnt="3"/>
      <dgm:spPr/>
    </dgm:pt>
    <dgm:pt modelId="{8A04482D-5967-450F-B22F-BA6FB2466C70}" type="pres">
      <dgm:prSet presAssocID="{5C966ACD-F9FA-49D6-ABB0-74B76AB85B2E}" presName="ParentText" presStyleLbl="node1" presStyleIdx="2" presStyleCnt="4" custScaleX="1915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F2273-C95E-4278-9651-CF90598C2359}" type="pres">
      <dgm:prSet presAssocID="{5C966ACD-F9FA-49D6-ABB0-74B76AB85B2E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A6C584-3682-41C3-BCAD-03535EA76767}" type="pres">
      <dgm:prSet presAssocID="{B3D440A0-8328-4069-80DC-42AF099FB8DC}" presName="sibTrans" presStyleCnt="0"/>
      <dgm:spPr/>
    </dgm:pt>
    <dgm:pt modelId="{78B4887A-071C-4C64-B64F-A8D9E73937E2}" type="pres">
      <dgm:prSet presAssocID="{95CD35D8-7947-4453-8493-0E4EB299AE72}" presName="composite" presStyleCnt="0"/>
      <dgm:spPr/>
    </dgm:pt>
    <dgm:pt modelId="{5B47188B-6E1D-4E1F-8C49-39938A9AB4DA}" type="pres">
      <dgm:prSet presAssocID="{95CD35D8-7947-4453-8493-0E4EB299AE72}" presName="ParentText" presStyleLbl="node1" presStyleIdx="3" presStyleCnt="4" custScaleX="1039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9D14C2-5991-4717-9EA7-A16E6700B705}" type="presOf" srcId="{95CD35D8-7947-4453-8493-0E4EB299AE72}" destId="{5B47188B-6E1D-4E1F-8C49-39938A9AB4DA}" srcOrd="0" destOrd="0" presId="urn:microsoft.com/office/officeart/2005/8/layout/StepDownProcess"/>
    <dgm:cxn modelId="{A48D7AE0-0919-44B2-8656-EA32B6501215}" srcId="{63CBCFBF-6FA1-4C8B-9878-A62B291A613D}" destId="{416687F8-C444-4404-A632-5A6790C2FFC8}" srcOrd="0" destOrd="0" parTransId="{C5EAD26C-3084-4C6F-ADF3-0BD508D60CE9}" sibTransId="{2C642614-B7A2-46F3-AAB6-5400B0135591}"/>
    <dgm:cxn modelId="{EB768A8E-24D7-4FEF-B23F-324FECF004DE}" srcId="{63CBCFBF-6FA1-4C8B-9878-A62B291A613D}" destId="{5C966ACD-F9FA-49D6-ABB0-74B76AB85B2E}" srcOrd="2" destOrd="0" parTransId="{849B30A9-2B3B-447A-8F5D-DD40A1D3AEF1}" sibTransId="{B3D440A0-8328-4069-80DC-42AF099FB8DC}"/>
    <dgm:cxn modelId="{C31E475B-CA0C-44EC-B0BB-B0AEF52C98EB}" srcId="{63CBCFBF-6FA1-4C8B-9878-A62B291A613D}" destId="{D0DBDD0F-9539-4F89-A279-271740EBF54D}" srcOrd="1" destOrd="0" parTransId="{077B0781-6E6F-4E67-8E4B-B20B5AF37EEA}" sibTransId="{7B56E547-76F5-4C8A-975B-72B8B43C7BA4}"/>
    <dgm:cxn modelId="{E9014F0D-3F95-44BB-AACF-6323E5876AAC}" type="presOf" srcId="{5C966ACD-F9FA-49D6-ABB0-74B76AB85B2E}" destId="{8A04482D-5967-450F-B22F-BA6FB2466C70}" srcOrd="0" destOrd="0" presId="urn:microsoft.com/office/officeart/2005/8/layout/StepDownProcess"/>
    <dgm:cxn modelId="{44981937-7BF5-460A-BB5B-27154E487A66}" type="presOf" srcId="{63CBCFBF-6FA1-4C8B-9878-A62B291A613D}" destId="{5136FB35-930D-41CA-8018-AA5F41D378BC}" srcOrd="0" destOrd="0" presId="urn:microsoft.com/office/officeart/2005/8/layout/StepDownProcess"/>
    <dgm:cxn modelId="{3D762BDA-FD84-43C4-8B2A-F7ECE843DBB5}" type="presOf" srcId="{416687F8-C444-4404-A632-5A6790C2FFC8}" destId="{2F4C6480-CF76-460C-B4C1-09C52B957D44}" srcOrd="0" destOrd="0" presId="urn:microsoft.com/office/officeart/2005/8/layout/StepDownProcess"/>
    <dgm:cxn modelId="{0CFDFEB6-4686-486A-9EB3-EACAF75C73A2}" srcId="{63CBCFBF-6FA1-4C8B-9878-A62B291A613D}" destId="{95CD35D8-7947-4453-8493-0E4EB299AE72}" srcOrd="3" destOrd="0" parTransId="{434F808B-E8EF-474F-9496-173142E87210}" sibTransId="{F637C32B-749D-437D-809C-155C723DD81F}"/>
    <dgm:cxn modelId="{849EAA48-E792-4D42-BEC8-BB92EE85CC11}" type="presOf" srcId="{D0DBDD0F-9539-4F89-A279-271740EBF54D}" destId="{9706F149-FBD7-4DA8-A758-6FB23E654FE0}" srcOrd="0" destOrd="0" presId="urn:microsoft.com/office/officeart/2005/8/layout/StepDownProcess"/>
    <dgm:cxn modelId="{68671300-CCA5-46BD-8015-4D70E82D3271}" type="presParOf" srcId="{5136FB35-930D-41CA-8018-AA5F41D378BC}" destId="{21DCB52F-187D-4864-8FDB-AE1EAF51B8C5}" srcOrd="0" destOrd="0" presId="urn:microsoft.com/office/officeart/2005/8/layout/StepDownProcess"/>
    <dgm:cxn modelId="{3F817136-FA3B-421F-8CF7-28B98E0EB32E}" type="presParOf" srcId="{21DCB52F-187D-4864-8FDB-AE1EAF51B8C5}" destId="{E86D4236-D447-4BF7-8588-81678017A47E}" srcOrd="0" destOrd="0" presId="urn:microsoft.com/office/officeart/2005/8/layout/StepDownProcess"/>
    <dgm:cxn modelId="{619C6054-CB23-4A22-A807-0612021D0363}" type="presParOf" srcId="{21DCB52F-187D-4864-8FDB-AE1EAF51B8C5}" destId="{2F4C6480-CF76-460C-B4C1-09C52B957D44}" srcOrd="1" destOrd="0" presId="urn:microsoft.com/office/officeart/2005/8/layout/StepDownProcess"/>
    <dgm:cxn modelId="{A35BB416-DA54-4A64-A1D2-7C423673E517}" type="presParOf" srcId="{21DCB52F-187D-4864-8FDB-AE1EAF51B8C5}" destId="{86B40CDD-CAF6-47A2-B42C-32AA769501F0}" srcOrd="2" destOrd="0" presId="urn:microsoft.com/office/officeart/2005/8/layout/StepDownProcess"/>
    <dgm:cxn modelId="{A8EFB4E5-C36C-4C09-AB52-F8CE11525C8E}" type="presParOf" srcId="{5136FB35-930D-41CA-8018-AA5F41D378BC}" destId="{266EF5E7-DE3C-4407-936C-BDAB4C975DB5}" srcOrd="1" destOrd="0" presId="urn:microsoft.com/office/officeart/2005/8/layout/StepDownProcess"/>
    <dgm:cxn modelId="{0D8B4E9F-059D-40B0-A479-A91F475A3150}" type="presParOf" srcId="{5136FB35-930D-41CA-8018-AA5F41D378BC}" destId="{95DC3FB2-98A8-4057-9C40-150D54A98D64}" srcOrd="2" destOrd="0" presId="urn:microsoft.com/office/officeart/2005/8/layout/StepDownProcess"/>
    <dgm:cxn modelId="{801E0464-7503-41A9-BDD6-7C70F758AF24}" type="presParOf" srcId="{95DC3FB2-98A8-4057-9C40-150D54A98D64}" destId="{4D633F3B-3FB1-473C-AB59-AD337F6235B4}" srcOrd="0" destOrd="0" presId="urn:microsoft.com/office/officeart/2005/8/layout/StepDownProcess"/>
    <dgm:cxn modelId="{0F8A6EDA-DA82-4411-9731-05AAB6177FF2}" type="presParOf" srcId="{95DC3FB2-98A8-4057-9C40-150D54A98D64}" destId="{9706F149-FBD7-4DA8-A758-6FB23E654FE0}" srcOrd="1" destOrd="0" presId="urn:microsoft.com/office/officeart/2005/8/layout/StepDownProcess"/>
    <dgm:cxn modelId="{CEA92809-F0FB-4637-92FE-6DC4C3E6B227}" type="presParOf" srcId="{95DC3FB2-98A8-4057-9C40-150D54A98D64}" destId="{41DC4A45-3511-4CD5-84AB-2D654D44E254}" srcOrd="2" destOrd="0" presId="urn:microsoft.com/office/officeart/2005/8/layout/StepDownProcess"/>
    <dgm:cxn modelId="{A51BDF75-5EA4-419D-BFB0-E11235E494A8}" type="presParOf" srcId="{5136FB35-930D-41CA-8018-AA5F41D378BC}" destId="{23F37609-5620-4F0D-85F7-72E392F4E0E7}" srcOrd="3" destOrd="0" presId="urn:microsoft.com/office/officeart/2005/8/layout/StepDownProcess"/>
    <dgm:cxn modelId="{21CE88E3-51F1-436C-8232-550452096FDE}" type="presParOf" srcId="{5136FB35-930D-41CA-8018-AA5F41D378BC}" destId="{D70AEB0E-A6D6-4026-8B9C-0F7A0EAF5F85}" srcOrd="4" destOrd="0" presId="urn:microsoft.com/office/officeart/2005/8/layout/StepDownProcess"/>
    <dgm:cxn modelId="{ABF884D4-3C31-4EC5-A11A-EF04F7C8A47B}" type="presParOf" srcId="{D70AEB0E-A6D6-4026-8B9C-0F7A0EAF5F85}" destId="{FAE2233F-F6DD-4C64-BECE-C1BE32C09ABE}" srcOrd="0" destOrd="0" presId="urn:microsoft.com/office/officeart/2005/8/layout/StepDownProcess"/>
    <dgm:cxn modelId="{70C26D76-871D-496D-BF77-F232C8545CFB}" type="presParOf" srcId="{D70AEB0E-A6D6-4026-8B9C-0F7A0EAF5F85}" destId="{8A04482D-5967-450F-B22F-BA6FB2466C70}" srcOrd="1" destOrd="0" presId="urn:microsoft.com/office/officeart/2005/8/layout/StepDownProcess"/>
    <dgm:cxn modelId="{BBB6C44B-0EF3-421B-A72D-28C6B080171A}" type="presParOf" srcId="{D70AEB0E-A6D6-4026-8B9C-0F7A0EAF5F85}" destId="{377F2273-C95E-4278-9651-CF90598C2359}" srcOrd="2" destOrd="0" presId="urn:microsoft.com/office/officeart/2005/8/layout/StepDownProcess"/>
    <dgm:cxn modelId="{9271C933-9614-4A59-B200-D592A4A11428}" type="presParOf" srcId="{5136FB35-930D-41CA-8018-AA5F41D378BC}" destId="{B4A6C584-3682-41C3-BCAD-03535EA76767}" srcOrd="5" destOrd="0" presId="urn:microsoft.com/office/officeart/2005/8/layout/StepDownProcess"/>
    <dgm:cxn modelId="{0D50D8B5-CEC2-44E8-9257-1B45AD1448B9}" type="presParOf" srcId="{5136FB35-930D-41CA-8018-AA5F41D378BC}" destId="{78B4887A-071C-4C64-B64F-A8D9E73937E2}" srcOrd="6" destOrd="0" presId="urn:microsoft.com/office/officeart/2005/8/layout/StepDownProcess"/>
    <dgm:cxn modelId="{5722CDC9-6EF2-4C44-87A3-54D9BDA42C05}" type="presParOf" srcId="{78B4887A-071C-4C64-B64F-A8D9E73937E2}" destId="{5B47188B-6E1D-4E1F-8C49-39938A9AB4DA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D4236-D447-4BF7-8588-81678017A47E}">
      <dsp:nvSpPr>
        <dsp:cNvPr id="0" name=""/>
        <dsp:cNvSpPr/>
      </dsp:nvSpPr>
      <dsp:spPr>
        <a:xfrm rot="5400000">
          <a:off x="1395349" y="966977"/>
          <a:ext cx="849216" cy="9668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C6480-CF76-460C-B4C1-09C52B957D44}">
      <dsp:nvSpPr>
        <dsp:cNvPr id="0" name=""/>
        <dsp:cNvSpPr/>
      </dsp:nvSpPr>
      <dsp:spPr>
        <a:xfrm>
          <a:off x="735530" y="25604"/>
          <a:ext cx="2299237" cy="1000660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Giving instruction</a:t>
          </a:r>
          <a:endParaRPr lang="en-US" sz="1800" b="1" kern="1200" dirty="0"/>
        </a:p>
      </dsp:txBody>
      <dsp:txXfrm>
        <a:off x="784387" y="74461"/>
        <a:ext cx="2201523" cy="902946"/>
      </dsp:txXfrm>
    </dsp:sp>
    <dsp:sp modelId="{86B40CDD-CAF6-47A2-B42C-32AA769501F0}">
      <dsp:nvSpPr>
        <dsp:cNvPr id="0" name=""/>
        <dsp:cNvSpPr/>
      </dsp:nvSpPr>
      <dsp:spPr>
        <a:xfrm>
          <a:off x="2599939" y="121039"/>
          <a:ext cx="1039740" cy="80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33F3B-3FB1-473C-AB59-AD337F6235B4}">
      <dsp:nvSpPr>
        <dsp:cNvPr id="0" name=""/>
        <dsp:cNvSpPr/>
      </dsp:nvSpPr>
      <dsp:spPr>
        <a:xfrm rot="5400000">
          <a:off x="2768340" y="2091049"/>
          <a:ext cx="849216" cy="9668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5240201"/>
            <a:satOff val="-10847"/>
            <a:lumOff val="398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6F149-FBD7-4DA8-A758-6FB23E654FE0}">
      <dsp:nvSpPr>
        <dsp:cNvPr id="0" name=""/>
        <dsp:cNvSpPr/>
      </dsp:nvSpPr>
      <dsp:spPr>
        <a:xfrm>
          <a:off x="2129522" y="1149675"/>
          <a:ext cx="2257236" cy="1000660"/>
        </a:xfrm>
        <a:prstGeom prst="roundRect">
          <a:avLst>
            <a:gd name="adj" fmla="val 16670"/>
          </a:avLst>
        </a:prstGeom>
        <a:solidFill>
          <a:schemeClr val="accent2">
            <a:hueOff val="3016472"/>
            <a:satOff val="0"/>
            <a:lumOff val="-98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Storing information in memory</a:t>
          </a:r>
          <a:endParaRPr lang="en-US" sz="1800" kern="1200" dirty="0"/>
        </a:p>
      </dsp:txBody>
      <dsp:txXfrm>
        <a:off x="2178379" y="1198532"/>
        <a:ext cx="2159522" cy="902946"/>
      </dsp:txXfrm>
    </dsp:sp>
    <dsp:sp modelId="{41DC4A45-3511-4CD5-84AB-2D654D44E254}">
      <dsp:nvSpPr>
        <dsp:cNvPr id="0" name=""/>
        <dsp:cNvSpPr/>
      </dsp:nvSpPr>
      <dsp:spPr>
        <a:xfrm>
          <a:off x="3972930" y="1245111"/>
          <a:ext cx="1039740" cy="80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2233F-F6DD-4C64-BECE-C1BE32C09ABE}">
      <dsp:nvSpPr>
        <dsp:cNvPr id="0" name=""/>
        <dsp:cNvSpPr/>
      </dsp:nvSpPr>
      <dsp:spPr>
        <a:xfrm rot="5400000">
          <a:off x="4402574" y="3215120"/>
          <a:ext cx="849216" cy="9668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50000"/>
            <a:hueOff val="10480401"/>
            <a:satOff val="-21694"/>
            <a:lumOff val="79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4482D-5967-450F-B22F-BA6FB2466C70}">
      <dsp:nvSpPr>
        <dsp:cNvPr id="0" name=""/>
        <dsp:cNvSpPr/>
      </dsp:nvSpPr>
      <dsp:spPr>
        <a:xfrm>
          <a:off x="3523514" y="2273747"/>
          <a:ext cx="2737718" cy="1000660"/>
        </a:xfrm>
        <a:prstGeom prst="roundRect">
          <a:avLst>
            <a:gd name="adj" fmla="val 16670"/>
          </a:avLst>
        </a:prstGeom>
        <a:solidFill>
          <a:schemeClr val="accent2">
            <a:hueOff val="6032943"/>
            <a:satOff val="0"/>
            <a:lumOff val="-196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Doing arithmetic and logical operations</a:t>
          </a:r>
          <a:endParaRPr lang="en-US" sz="1800" kern="1200" dirty="0"/>
        </a:p>
      </dsp:txBody>
      <dsp:txXfrm>
        <a:off x="3572371" y="2322604"/>
        <a:ext cx="2640004" cy="902946"/>
      </dsp:txXfrm>
    </dsp:sp>
    <dsp:sp modelId="{377F2273-C95E-4278-9651-CF90598C2359}">
      <dsp:nvSpPr>
        <dsp:cNvPr id="0" name=""/>
        <dsp:cNvSpPr/>
      </dsp:nvSpPr>
      <dsp:spPr>
        <a:xfrm>
          <a:off x="5607163" y="2369182"/>
          <a:ext cx="1039740" cy="808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7188B-6E1D-4E1F-8C49-39938A9AB4DA}">
      <dsp:nvSpPr>
        <dsp:cNvPr id="0" name=""/>
        <dsp:cNvSpPr/>
      </dsp:nvSpPr>
      <dsp:spPr>
        <a:xfrm>
          <a:off x="4917506" y="3397818"/>
          <a:ext cx="1486292" cy="1000660"/>
        </a:xfrm>
        <a:prstGeom prst="roundRect">
          <a:avLst>
            <a:gd name="adj" fmla="val 16670"/>
          </a:avLst>
        </a:prstGeom>
        <a:solidFill>
          <a:schemeClr val="accent2">
            <a:hueOff val="9049415"/>
            <a:satOff val="0"/>
            <a:lumOff val="-294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Output</a:t>
          </a:r>
          <a:endParaRPr lang="en-US" sz="2800" b="1" kern="1200" dirty="0"/>
        </a:p>
      </dsp:txBody>
      <dsp:txXfrm>
        <a:off x="4966363" y="3446675"/>
        <a:ext cx="1388578" cy="902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Sdipta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77094-45B2-4AB3-836B-D55ECC24F8FE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216B3-9DD9-42AA-92CD-2BE1BE6D2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420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Sdipta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F49D1-B3E2-4EDD-99C9-F7A85E5B3A39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0C23F-5159-4E11-BD59-AD2BB1637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969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4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BBCBE-9807-418D-A56F-493A12D8E9C7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8361-4B55-4857-B569-37D79AB1164F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D7F5-82A2-423D-B8C6-60627325C447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589D3-8154-4A0D-863B-7C8DEB8E07BF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15B8F-DCD0-44D7-8EAB-6375D5FE8098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D667F-9D94-454E-BF5B-ABC75CE3FB08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E0848-8B81-4971-9363-D0016E68B750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9683-2475-42F9-B7F8-F8A0CE3E4E08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3C513-746A-4FD0-A860-E2F1D1E5DB15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732F-4796-40B8-B3EF-3EFA16BD0E36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9C5A6-BBD2-4AD9-92A9-D52D3838263E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8811-DD10-4A66-80A2-9AB736933DEA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A8C3-935A-4B93-BFEC-413279E6DDCC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13170-E2A0-4381-8E82-6C05E7133B86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95DA-F753-41C1-B836-EDCD5E2AFE57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A85-E448-4CD2-9666-9BB8436BFF67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446E5-20AE-4534-8445-C1284FEDC12A}" type="datetime1">
              <a:rPr lang="en-US" smtClean="0"/>
              <a:t>9/23/2022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Sri Sudipta Modak, Nabadwip Vidyasagar College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math_module.pdf" TargetMode="External"/><Relationship Id="rId3" Type="http://schemas.openxmlformats.org/officeDocument/2006/relationships/image" Target="../media/image50.png"/><Relationship Id="rId7" Type="http://schemas.openxmlformats.org/officeDocument/2006/relationships/hyperlink" Target="https://www.w3schools.com/python/ref_math_sqrt.asp" TargetMode="Externa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ython/ref_math_sin.asp" TargetMode="External"/><Relationship Id="rId5" Type="http://schemas.openxmlformats.org/officeDocument/2006/relationships/hyperlink" Target="https://www.w3schools.com/python/ref_math_acos.asp" TargetMode="External"/><Relationship Id="rId4" Type="http://schemas.openxmlformats.org/officeDocument/2006/relationships/hyperlink" Target="https://www.w3schools.com/python/ref_math_cos.asp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python/trypython.asp?filename=demo_while_else" TargetMode="External"/><Relationship Id="rId3" Type="http://schemas.openxmlformats.org/officeDocument/2006/relationships/image" Target="../media/image60.png"/><Relationship Id="rId7" Type="http://schemas.openxmlformats.org/officeDocument/2006/relationships/image" Target="../media/image62.png"/><Relationship Id="rId2" Type="http://schemas.openxmlformats.org/officeDocument/2006/relationships/hyperlink" Target="https://www.w3schools.com/python/trypython.asp?filename=demo_whi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ython/trypython.asp?filename=demo_while_continue" TargetMode="External"/><Relationship Id="rId5" Type="http://schemas.openxmlformats.org/officeDocument/2006/relationships/image" Target="../media/image61.png"/><Relationship Id="rId4" Type="http://schemas.openxmlformats.org/officeDocument/2006/relationships/hyperlink" Target="https://www.w3schools.com/python/trypython.asp?filename=demo_while_break" TargetMode="External"/><Relationship Id="rId9" Type="http://schemas.openxmlformats.org/officeDocument/2006/relationships/image" Target="../media/image6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hyperlink" Target="https://www.w3schools.com/python/trypython.asp?filename=demo_for_range3" TargetMode="External"/><Relationship Id="rId4" Type="http://schemas.openxmlformats.org/officeDocument/2006/relationships/image" Target="../media/image7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bisection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4006" y="1396811"/>
            <a:ext cx="7766936" cy="2595523"/>
          </a:xfrm>
        </p:spPr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Computer P</a:t>
            </a:r>
            <a:r>
              <a:rPr lang="en-US" dirty="0" smtClean="0">
                <a:latin typeface="Arial Black" panose="020B0A04020102020204" pitchFamily="34" charset="0"/>
              </a:rPr>
              <a:t>rogramming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&amp;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7200" dirty="0" smtClean="0">
                <a:solidFill>
                  <a:srgbClr val="FFC000"/>
                </a:solidFill>
                <a:latin typeface="Bauhaus 93" panose="04030905020B02020C02" pitchFamily="82" charset="0"/>
              </a:rPr>
              <a:t>python</a:t>
            </a:r>
            <a:endParaRPr lang="en-US" sz="7200" dirty="0">
              <a:solidFill>
                <a:srgbClr val="FFC000"/>
              </a:solidFill>
              <a:latin typeface="Bauhaus 93" panose="04030905020B02020C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180" y="4690255"/>
            <a:ext cx="1346588" cy="147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9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34764"/>
                </a:solidFill>
              </a:rPr>
              <a:t>Input / Output </a:t>
            </a:r>
            <a:r>
              <a:rPr lang="en-US" sz="3200" dirty="0" smtClean="0"/>
              <a:t>statements in Python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149" y="959223"/>
            <a:ext cx="2799164" cy="4308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The</a:t>
            </a:r>
            <a:r>
              <a:rPr lang="en-US" sz="2200" dirty="0" smtClean="0">
                <a:solidFill>
                  <a:srgbClr val="F34764"/>
                </a:solidFill>
              </a:rPr>
              <a:t> print() </a:t>
            </a:r>
            <a:r>
              <a:rPr lang="en-US" sz="2200" dirty="0" smtClean="0"/>
              <a:t>function:</a:t>
            </a: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3315083" y="851500"/>
            <a:ext cx="7422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B050"/>
                </a:solidFill>
              </a:rPr>
              <a:t>Is used </a:t>
            </a:r>
            <a:r>
              <a:rPr lang="en-US" dirty="0">
                <a:solidFill>
                  <a:srgbClr val="00B050"/>
                </a:solidFill>
              </a:rPr>
              <a:t>to </a:t>
            </a:r>
            <a:r>
              <a:rPr lang="en-US" dirty="0" smtClean="0">
                <a:solidFill>
                  <a:srgbClr val="00B050"/>
                </a:solidFill>
              </a:rPr>
              <a:t>show output to the user (</a:t>
            </a:r>
            <a:r>
              <a:rPr lang="en-US" dirty="0">
                <a:solidFill>
                  <a:srgbClr val="00B050"/>
                </a:solidFill>
              </a:rPr>
              <a:t>to the standard output device</a:t>
            </a:r>
            <a:r>
              <a:rPr lang="en-US" dirty="0" smtClean="0">
                <a:solidFill>
                  <a:srgbClr val="00B050"/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can also output data to a file, but this will be discussed later.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1718982"/>
            <a:ext cx="5677692" cy="10002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037" y="1695834"/>
            <a:ext cx="3915321" cy="12193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8631" y="3231174"/>
            <a:ext cx="2456548" cy="3416320"/>
          </a:xfrm>
          <a:prstGeom prst="rect">
            <a:avLst/>
          </a:prstGeom>
          <a:noFill/>
          <a:ln w="28575">
            <a:solidFill>
              <a:srgbClr val="FFD243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In the second print() statement, we can notice that space was added between the string and the value of variable a. This is by default, but we can change it</a:t>
            </a:r>
            <a:r>
              <a:rPr lang="en-U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The actual syntax of print() function is </a:t>
            </a:r>
            <a:r>
              <a:rPr lang="en-US" dirty="0"/>
              <a:t>– 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152756" y="3231174"/>
            <a:ext cx="8535591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EB8D6"/>
                </a:solidFill>
                <a:latin typeface="Consolas" panose="020B0609020204030204" pitchFamily="49" charset="0"/>
              </a:rPr>
              <a:t>print(*objects, </a:t>
            </a:r>
            <a:r>
              <a:rPr lang="en-US" b="1" dirty="0" err="1">
                <a:solidFill>
                  <a:srgbClr val="FEB8D6"/>
                </a:solidFill>
                <a:latin typeface="Consolas" panose="020B0609020204030204" pitchFamily="49" charset="0"/>
              </a:rPr>
              <a:t>sep</a:t>
            </a:r>
            <a:r>
              <a:rPr lang="en-US" b="1" dirty="0">
                <a:solidFill>
                  <a:srgbClr val="FEB8D6"/>
                </a:solidFill>
                <a:latin typeface="Consolas" panose="020B0609020204030204" pitchFamily="49" charset="0"/>
              </a:rPr>
              <a:t>=' ', end='\n', file=</a:t>
            </a:r>
            <a:r>
              <a:rPr lang="en-US" b="1" dirty="0" err="1">
                <a:solidFill>
                  <a:srgbClr val="FEB8D6"/>
                </a:solidFill>
                <a:latin typeface="Consolas" panose="020B0609020204030204" pitchFamily="49" charset="0"/>
              </a:rPr>
              <a:t>sys.stdout</a:t>
            </a:r>
            <a:r>
              <a:rPr lang="en-US" b="1" dirty="0">
                <a:solidFill>
                  <a:srgbClr val="FEB8D6"/>
                </a:solidFill>
                <a:latin typeface="Consolas" panose="020B0609020204030204" pitchFamily="49" charset="0"/>
              </a:rPr>
              <a:t>, flush=False</a:t>
            </a:r>
            <a:r>
              <a:rPr lang="en-US" b="1" dirty="0" smtClean="0">
                <a:solidFill>
                  <a:srgbClr val="FEB8D6"/>
                </a:solidFill>
                <a:latin typeface="Consolas" panose="020B0609020204030204" pitchFamily="49" charset="0"/>
              </a:rPr>
              <a:t>)</a:t>
            </a:r>
            <a:endParaRPr lang="en-US" b="1" dirty="0">
              <a:solidFill>
                <a:srgbClr val="FEB8D6"/>
              </a:solidFill>
              <a:latin typeface="Consolas" panose="020B0609020204030204" pitchFamily="49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56" y="3961069"/>
            <a:ext cx="8535591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1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34764"/>
                </a:solidFill>
              </a:rPr>
              <a:t>Input / Output </a:t>
            </a:r>
            <a:r>
              <a:rPr lang="en-US" sz="3200" dirty="0" smtClean="0"/>
              <a:t>statements in Python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149" y="959223"/>
            <a:ext cx="4533613" cy="4308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/>
              <a:t>Output Customizing &amp; Formatting:</a:t>
            </a:r>
            <a:endParaRPr lang="en-US" sz="2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1569404"/>
            <a:ext cx="4553585" cy="1448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3196699"/>
            <a:ext cx="11170563" cy="26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96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34764"/>
                </a:solidFill>
              </a:rPr>
              <a:t>Input / Output </a:t>
            </a:r>
            <a:r>
              <a:rPr lang="en-US" sz="3200" dirty="0" smtClean="0"/>
              <a:t>statements in Python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149" y="959223"/>
            <a:ext cx="4533613" cy="4308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/>
              <a:t>Output Customizing &amp; Formatting: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8" y="1569403"/>
            <a:ext cx="11391383" cy="25605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7" y="4139624"/>
            <a:ext cx="11369689" cy="18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85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34764"/>
                </a:solidFill>
              </a:rPr>
              <a:t>Input / Output</a:t>
            </a:r>
            <a:r>
              <a:rPr lang="en-US" sz="3200" dirty="0" smtClean="0"/>
              <a:t> statements in Python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149" y="959223"/>
            <a:ext cx="4533613" cy="4308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/>
              <a:t>Output Customizing &amp; Formatting: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1569403"/>
            <a:ext cx="11345948" cy="18692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17" y="4252069"/>
            <a:ext cx="5966571" cy="15260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3617951"/>
            <a:ext cx="5814831" cy="5095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211" y="4420537"/>
            <a:ext cx="2133992" cy="11750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64440" y="4815034"/>
            <a:ext cx="987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</a:t>
            </a:r>
            <a:r>
              <a:rPr lang="en-US" sz="2000" dirty="0" smtClean="0"/>
              <a:t>here,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81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Practices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93304" y="779929"/>
            <a:ext cx="8377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Prac1: Adding two real numbers given by a user.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Prac2: </a:t>
            </a:r>
            <a:r>
              <a:rPr lang="en-US" dirty="0"/>
              <a:t>Adding </a:t>
            </a:r>
            <a:r>
              <a:rPr lang="en-US" dirty="0" smtClean="0"/>
              <a:t>two complex </a:t>
            </a:r>
            <a:r>
              <a:rPr lang="en-US" dirty="0"/>
              <a:t>numbers given by a user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Prac3: Division of two real numbers, finding quotient, remainder and result.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Prac4: Solving a linear equation, </a:t>
            </a:r>
            <a:r>
              <a:rPr lang="en-US" i="1" dirty="0" smtClean="0"/>
              <a:t>ax + b = 0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653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function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149" y="1194353"/>
            <a:ext cx="5159146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Defining a function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1594463"/>
            <a:ext cx="5159146" cy="12819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71244" y="1194353"/>
            <a:ext cx="5159146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Calling a function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244" y="1594463"/>
            <a:ext cx="5159146" cy="19073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4149" y="3101673"/>
            <a:ext cx="5159146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Arguments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3501783"/>
            <a:ext cx="5159146" cy="25326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371244" y="3701838"/>
            <a:ext cx="5159146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Multiple Arguments</a:t>
            </a:r>
            <a:endParaRPr lang="en-US" sz="2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244" y="4101947"/>
            <a:ext cx="5159146" cy="189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0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function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149" y="1194353"/>
            <a:ext cx="5159146" cy="400110"/>
          </a:xfrm>
          <a:prstGeom prst="rect">
            <a:avLst/>
          </a:prstGeom>
          <a:solidFill>
            <a:srgbClr val="F34764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Argument error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85" y="1594462"/>
            <a:ext cx="5158009" cy="204120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371243" y="1194352"/>
            <a:ext cx="5159146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Return values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241" y="1594462"/>
            <a:ext cx="5159147" cy="233647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54149" y="4398578"/>
            <a:ext cx="7895559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Function Practice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Prac11: </a:t>
            </a:r>
            <a:r>
              <a:rPr lang="en-US" dirty="0"/>
              <a:t>Adding two real numbers given by a </a:t>
            </a:r>
            <a:r>
              <a:rPr lang="en-US" dirty="0" smtClean="0"/>
              <a:t>user using python function.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Prac12: Arguments and return values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9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Math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149" y="818566"/>
            <a:ext cx="11249716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Python has a set of </a:t>
            </a:r>
            <a:r>
              <a:rPr lang="en-US" sz="2400" b="1" dirty="0"/>
              <a:t>built-in math </a:t>
            </a:r>
            <a:r>
              <a:rPr lang="en-US" sz="2400" b="1" dirty="0" smtClean="0"/>
              <a:t>functions</a:t>
            </a:r>
            <a:r>
              <a:rPr lang="en-US" sz="2000" dirty="0" smtClean="0"/>
              <a:t>, </a:t>
            </a:r>
            <a:r>
              <a:rPr lang="en-US" sz="2000" dirty="0"/>
              <a:t>that allows you to perform mathematical tasks on numbers.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6823" y="2060620"/>
            <a:ext cx="47909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solidFill>
                  <a:srgbClr val="F34764"/>
                </a:solidFill>
              </a:rPr>
              <a:t>min() </a:t>
            </a:r>
            <a:r>
              <a:rPr lang="en-US" dirty="0"/>
              <a:t>and </a:t>
            </a:r>
            <a:r>
              <a:rPr lang="en-US" dirty="0">
                <a:solidFill>
                  <a:srgbClr val="F34764"/>
                </a:solidFill>
              </a:rPr>
              <a:t>max() </a:t>
            </a:r>
            <a:r>
              <a:rPr lang="en-US" dirty="0"/>
              <a:t>functions can be used to find the lowest or highest value in an </a:t>
            </a:r>
            <a:r>
              <a:rPr lang="en-US" dirty="0" smtClean="0"/>
              <a:t>iterable.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solidFill>
                  <a:srgbClr val="F34764"/>
                </a:solidFill>
              </a:rPr>
              <a:t>abs() </a:t>
            </a:r>
            <a:r>
              <a:rPr lang="en-US" dirty="0"/>
              <a:t>function returns the absolute (positive) value of the specified </a:t>
            </a:r>
            <a:r>
              <a:rPr lang="en-US" dirty="0" smtClean="0"/>
              <a:t>number.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solidFill>
                  <a:srgbClr val="F34764"/>
                </a:solidFill>
              </a:rPr>
              <a:t>pow(x, y) </a:t>
            </a:r>
            <a:r>
              <a:rPr lang="en-US" dirty="0"/>
              <a:t>function returns the value of x to the power of </a:t>
            </a:r>
            <a:r>
              <a:rPr lang="en-US" dirty="0" smtClean="0"/>
              <a:t>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92"/>
          <a:stretch/>
        </p:blipFill>
        <p:spPr>
          <a:xfrm>
            <a:off x="6237406" y="2060620"/>
            <a:ext cx="5031887" cy="7984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406" y="3169775"/>
            <a:ext cx="4495490" cy="6065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406" y="4086974"/>
            <a:ext cx="2698963" cy="53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3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Math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302" y="818566"/>
            <a:ext cx="2324657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Math Module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149" y="1365161"/>
            <a:ext cx="7669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Python has also a built-in module called </a:t>
            </a:r>
            <a:r>
              <a:rPr lang="en-US" dirty="0">
                <a:solidFill>
                  <a:srgbClr val="F34764"/>
                </a:solidFill>
              </a:rPr>
              <a:t>math</a:t>
            </a:r>
            <a:r>
              <a:rPr lang="en-US" dirty="0"/>
              <a:t>, which extends the list of mathematical functions. To use it, you must </a:t>
            </a:r>
            <a:r>
              <a:rPr lang="en-US" dirty="0">
                <a:solidFill>
                  <a:srgbClr val="00B0F0"/>
                </a:solidFill>
              </a:rPr>
              <a:t>import the math </a:t>
            </a:r>
            <a:r>
              <a:rPr lang="en-US" dirty="0" smtClean="0">
                <a:solidFill>
                  <a:srgbClr val="00B0F0"/>
                </a:solidFill>
              </a:rPr>
              <a:t>module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293"/>
          <a:stretch/>
        </p:blipFill>
        <p:spPr>
          <a:xfrm>
            <a:off x="8784750" y="1280994"/>
            <a:ext cx="1904716" cy="8146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" t="9962" b="8239"/>
          <a:stretch/>
        </p:blipFill>
        <p:spPr>
          <a:xfrm>
            <a:off x="453949" y="2563476"/>
            <a:ext cx="4658963" cy="17793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3950" y="2163366"/>
            <a:ext cx="4658963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One Example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8773" y="4694776"/>
            <a:ext cx="11080697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math module has </a:t>
            </a:r>
            <a:r>
              <a:rPr lang="en-US" sz="2000" dirty="0" smtClean="0"/>
              <a:t>lots of mathematical methods </a:t>
            </a:r>
            <a:r>
              <a:rPr lang="en-US" sz="2000" dirty="0"/>
              <a:t>and constants.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949" y="5237764"/>
            <a:ext cx="11085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34764"/>
                </a:solidFill>
                <a:hlinkClick r:id="rId4"/>
              </a:rPr>
              <a:t>math.cos</a:t>
            </a:r>
            <a:r>
              <a:rPr lang="en-US" dirty="0" smtClean="0">
                <a:solidFill>
                  <a:srgbClr val="F34764"/>
                </a:solidFill>
                <a:hlinkClick r:id="rId4"/>
              </a:rPr>
              <a:t>()</a:t>
            </a:r>
            <a:r>
              <a:rPr lang="en-US" dirty="0" smtClean="0">
                <a:solidFill>
                  <a:srgbClr val="F34764"/>
                </a:solidFill>
              </a:rPr>
              <a:t>, </a:t>
            </a:r>
            <a:r>
              <a:rPr lang="en-US" dirty="0" err="1">
                <a:solidFill>
                  <a:srgbClr val="F34764"/>
                </a:solidFill>
                <a:hlinkClick r:id="rId5"/>
              </a:rPr>
              <a:t>math.acos</a:t>
            </a:r>
            <a:r>
              <a:rPr lang="en-US" dirty="0" smtClean="0">
                <a:solidFill>
                  <a:srgbClr val="F34764"/>
                </a:solidFill>
                <a:hlinkClick r:id="rId5"/>
              </a:rPr>
              <a:t>()</a:t>
            </a:r>
            <a:r>
              <a:rPr lang="en-US" dirty="0" smtClean="0">
                <a:solidFill>
                  <a:srgbClr val="F34764"/>
                </a:solidFill>
              </a:rPr>
              <a:t>, </a:t>
            </a:r>
            <a:r>
              <a:rPr lang="en-US" dirty="0" err="1">
                <a:solidFill>
                  <a:srgbClr val="F34764"/>
                </a:solidFill>
                <a:hlinkClick r:id="rId6"/>
              </a:rPr>
              <a:t>math.sin</a:t>
            </a:r>
            <a:r>
              <a:rPr lang="en-US" dirty="0" smtClean="0">
                <a:solidFill>
                  <a:srgbClr val="F34764"/>
                </a:solidFill>
                <a:hlinkClick r:id="rId6"/>
              </a:rPr>
              <a:t>()</a:t>
            </a:r>
            <a:r>
              <a:rPr lang="en-US" dirty="0" smtClean="0">
                <a:solidFill>
                  <a:srgbClr val="F34764"/>
                </a:solidFill>
              </a:rPr>
              <a:t>, </a:t>
            </a:r>
            <a:r>
              <a:rPr lang="en-US" dirty="0" err="1">
                <a:solidFill>
                  <a:srgbClr val="F34764"/>
                </a:solidFill>
                <a:hlinkClick r:id="rId7"/>
              </a:rPr>
              <a:t>math.sqrt</a:t>
            </a:r>
            <a:r>
              <a:rPr lang="en-US" dirty="0" smtClean="0">
                <a:solidFill>
                  <a:srgbClr val="F34764"/>
                </a:solidFill>
                <a:hlinkClick r:id="rId7"/>
              </a:rPr>
              <a:t>()</a:t>
            </a:r>
            <a:r>
              <a:rPr lang="en-US" dirty="0" smtClean="0">
                <a:solidFill>
                  <a:srgbClr val="F34764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sz="2800" b="1" dirty="0" smtClean="0">
                <a:hlinkClick r:id="rId8" action="ppaction://hlinkfile"/>
              </a:rPr>
              <a:t>many more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8773" y="5989803"/>
            <a:ext cx="11080697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Python has a built-in module that you can use for mathematical tasks for complex numbers.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If…Else</a:t>
            </a:r>
            <a:endParaRPr lang="en-US" sz="3200" dirty="0">
              <a:solidFill>
                <a:srgbClr val="F34764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9" y="779929"/>
            <a:ext cx="9811884" cy="38951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03" y="4675031"/>
            <a:ext cx="5261178" cy="1734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343" y="4675031"/>
            <a:ext cx="5225554" cy="173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Computer Programming 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4148" y="779929"/>
            <a:ext cx="8332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method based on which a computer perform tasks.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8278" y="1490008"/>
            <a:ext cx="2160451" cy="2462213"/>
          </a:xfrm>
          <a:prstGeom prst="rect">
            <a:avLst/>
          </a:prstGeom>
          <a:solidFill>
            <a:srgbClr val="FFC000"/>
          </a:solidFill>
          <a:ln w="127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Let’s consider computer is a machine that has been designed similar to a human being.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483654" y="1490008"/>
            <a:ext cx="6270211" cy="4001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Now if I want a human to do a task, what shall I do ?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6"/>
          <a:stretch/>
        </p:blipFill>
        <p:spPr>
          <a:xfrm>
            <a:off x="2608729" y="1503455"/>
            <a:ext cx="2718484" cy="2462213"/>
          </a:xfrm>
          <a:prstGeom prst="rect">
            <a:avLst/>
          </a:prstGeom>
          <a:ln>
            <a:noFill/>
          </a:ln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14127593"/>
              </p:ext>
            </p:extLst>
          </p:nvPr>
        </p:nvGraphicFramePr>
        <p:xfrm>
          <a:off x="4141693" y="2205317"/>
          <a:ext cx="7382435" cy="4424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06496" y="4725631"/>
            <a:ext cx="3483116" cy="1890322"/>
            <a:chOff x="406010" y="3601328"/>
            <a:chExt cx="2161147" cy="795396"/>
          </a:xfrm>
          <a:solidFill>
            <a:srgbClr val="C00000"/>
          </a:solidFill>
        </p:grpSpPr>
        <p:sp>
          <p:nvSpPr>
            <p:cNvPr id="21" name="Rounded Rectangle 20"/>
            <p:cNvSpPr/>
            <p:nvPr/>
          </p:nvSpPr>
          <p:spPr>
            <a:xfrm>
              <a:off x="406010" y="3601328"/>
              <a:ext cx="2161147" cy="795396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9049415"/>
                <a:satOff val="0"/>
                <a:lumOff val="-2941"/>
                <a:alphaOff val="0"/>
              </a:schemeClr>
            </a:fillRef>
            <a:effectRef idx="0">
              <a:schemeClr val="accent2">
                <a:hueOff val="9049415"/>
                <a:satOff val="0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444845" y="3640163"/>
              <a:ext cx="2083477" cy="7177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smtClean="0"/>
                <a:t>Finally physical movement and some output</a:t>
              </a:r>
              <a:endParaRPr lang="en-US" sz="2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3289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Graphic spid="10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If…Else</a:t>
            </a:r>
            <a:r>
              <a:rPr lang="en-US" sz="3200" dirty="0" smtClean="0"/>
              <a:t> &amp; multiple conditions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45"/>
          <a:stretch/>
        </p:blipFill>
        <p:spPr>
          <a:xfrm>
            <a:off x="354149" y="927281"/>
            <a:ext cx="6616276" cy="3387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48" y="4327301"/>
            <a:ext cx="6616277" cy="7608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307" y="959223"/>
            <a:ext cx="3926045" cy="1552157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306" y="2652211"/>
            <a:ext cx="3954025" cy="1135127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306" y="3963571"/>
            <a:ext cx="3926046" cy="2323326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47" y="5125233"/>
            <a:ext cx="6614278" cy="1507813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4795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While Loops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149" y="959223"/>
            <a:ext cx="3664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With the </a:t>
            </a:r>
            <a:r>
              <a:rPr lang="en-US" dirty="0">
                <a:solidFill>
                  <a:srgbClr val="F34764"/>
                </a:solidFill>
              </a:rPr>
              <a:t>while</a:t>
            </a:r>
            <a:r>
              <a:rPr lang="en-US" dirty="0">
                <a:solidFill>
                  <a:srgbClr val="C00000"/>
                </a:solidFill>
              </a:rPr>
              <a:t> loop we can execute a set of statements as long as a condition is true.</a:t>
            </a: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31" y="1916247"/>
            <a:ext cx="2074970" cy="11875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4149" y="959223"/>
            <a:ext cx="3548150" cy="27352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01013" y="959223"/>
            <a:ext cx="3548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With the </a:t>
            </a:r>
            <a:r>
              <a:rPr lang="en-US" dirty="0">
                <a:solidFill>
                  <a:srgbClr val="F34764"/>
                </a:solidFill>
              </a:rPr>
              <a:t>break</a:t>
            </a:r>
            <a:r>
              <a:rPr lang="en-US" dirty="0">
                <a:solidFill>
                  <a:srgbClr val="0070C0"/>
                </a:solidFill>
              </a:rPr>
              <a:t> statement we can stop the loop even if the while condition is </a:t>
            </a:r>
            <a:r>
              <a:rPr lang="en-US" dirty="0" smtClean="0">
                <a:solidFill>
                  <a:srgbClr val="0070C0"/>
                </a:solidFill>
              </a:rPr>
              <a:t>true.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01012" y="959223"/>
            <a:ext cx="3548150" cy="27352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920" y="1882553"/>
            <a:ext cx="2573766" cy="176302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047874" y="959223"/>
            <a:ext cx="3548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With the </a:t>
            </a:r>
            <a:r>
              <a:rPr lang="en-US" dirty="0">
                <a:solidFill>
                  <a:srgbClr val="F34764"/>
                </a:solidFill>
              </a:rPr>
              <a:t>continue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statement we can stop the current iteration, and continue with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next.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47873" y="959223"/>
            <a:ext cx="3548150" cy="27352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067" y="1916247"/>
            <a:ext cx="2326972" cy="17293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54149" y="3873813"/>
            <a:ext cx="3664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With the </a:t>
            </a:r>
            <a:r>
              <a:rPr lang="en-US" dirty="0">
                <a:solidFill>
                  <a:srgbClr val="F34764"/>
                </a:solidFill>
              </a:rPr>
              <a:t>else</a:t>
            </a:r>
            <a:r>
              <a:rPr lang="en-US" dirty="0">
                <a:solidFill>
                  <a:srgbClr val="002060"/>
                </a:solidFill>
              </a:rPr>
              <a:t> statement we can run a block of code once when the condition no longer is </a:t>
            </a:r>
            <a:r>
              <a:rPr lang="en-US" dirty="0" smtClean="0">
                <a:solidFill>
                  <a:srgbClr val="002060"/>
                </a:solidFill>
              </a:rPr>
              <a:t>true.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4149" y="3873813"/>
            <a:ext cx="3548150" cy="273529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hlinkClick r:id="rId8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1" y="4797143"/>
            <a:ext cx="3397846" cy="150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0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Lists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180" y="818566"/>
            <a:ext cx="4984909" cy="646331"/>
          </a:xfrm>
          <a:prstGeom prst="rect">
            <a:avLst/>
          </a:prstGeom>
          <a:solidFill>
            <a:srgbClr val="2FF99E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Python Lists </a:t>
            </a:r>
            <a:r>
              <a:rPr lang="en-US" dirty="0"/>
              <a:t>are used to store multiple items in a single variable.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80" y="1724160"/>
            <a:ext cx="4984909" cy="658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92462" y="812884"/>
            <a:ext cx="5924281" cy="1569660"/>
          </a:xfrm>
          <a:prstGeom prst="rect">
            <a:avLst/>
          </a:prstGeom>
          <a:noFill/>
          <a:ln>
            <a:solidFill>
              <a:srgbClr val="F3476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List Items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List </a:t>
            </a:r>
            <a:r>
              <a:rPr lang="en-US" dirty="0"/>
              <a:t>items are ordered, changeable, and allow duplicate values. 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B050"/>
                </a:solidFill>
              </a:rPr>
              <a:t>List </a:t>
            </a:r>
            <a:r>
              <a:rPr lang="en-US" dirty="0">
                <a:solidFill>
                  <a:srgbClr val="00B050"/>
                </a:solidFill>
              </a:rPr>
              <a:t>items are indexed, the first item has index [0], the second item has index [1] etc.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180" y="2641807"/>
            <a:ext cx="1935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Access List items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2" y="3001480"/>
            <a:ext cx="4565581" cy="7141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180" y="3830965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if Item Exists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53" y="4246857"/>
            <a:ext cx="4715127" cy="90908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180" y="5210629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Item value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1" y="5634645"/>
            <a:ext cx="4565581" cy="8815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635635" y="2644242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Item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08" y="3080563"/>
            <a:ext cx="4111071" cy="78193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635635" y="3939885"/>
            <a:ext cx="3284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 </a:t>
            </a:r>
            <a:r>
              <a:rPr lang="en-US" dirty="0"/>
              <a:t>Item </a:t>
            </a:r>
            <a:r>
              <a:rPr lang="en-US" dirty="0" smtClean="0"/>
              <a:t>at a specific index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642" y="4361899"/>
            <a:ext cx="4548183" cy="8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8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3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Lists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028" y="818566"/>
            <a:ext cx="220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List Items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51" y="1187897"/>
            <a:ext cx="4847776" cy="9499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4149" y="2339798"/>
            <a:ext cx="347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Remove specified Item by Index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0" y="2670902"/>
            <a:ext cx="4705909" cy="97926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64813" y="757010"/>
            <a:ext cx="49185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Sorting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List objects have a </a:t>
            </a:r>
            <a:r>
              <a:rPr lang="en-US" sz="1600" dirty="0">
                <a:solidFill>
                  <a:srgbClr val="F34764"/>
                </a:solidFill>
              </a:rPr>
              <a:t>sort() </a:t>
            </a:r>
            <a:r>
              <a:rPr lang="en-US" sz="1600" dirty="0"/>
              <a:t>method that will sort the list alphanumerically, </a:t>
            </a:r>
            <a:r>
              <a:rPr lang="en-US" sz="1600" dirty="0" smtClean="0"/>
              <a:t>ascending</a:t>
            </a:r>
            <a:r>
              <a:rPr lang="en-US" sz="1600" dirty="0"/>
              <a:t>, by </a:t>
            </a:r>
            <a:r>
              <a:rPr lang="en-US" sz="1600" dirty="0" smtClean="0"/>
              <a:t>default.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118" y="1666378"/>
            <a:ext cx="3620377" cy="9410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64813" y="2607415"/>
            <a:ext cx="218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To sort descending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093" y="2960530"/>
            <a:ext cx="3690094" cy="90934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54149" y="3813844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List Length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92" y="4224245"/>
            <a:ext cx="4778241" cy="68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91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</a:t>
            </a:r>
            <a:r>
              <a:rPr lang="en-US" sz="3200" dirty="0" smtClean="0">
                <a:solidFill>
                  <a:srgbClr val="F34764"/>
                </a:solidFill>
              </a:rPr>
              <a:t>For Loops</a:t>
            </a:r>
            <a:endParaRPr lang="en-US" sz="3200" dirty="0">
              <a:solidFill>
                <a:srgbClr val="F34764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4149" y="870082"/>
            <a:ext cx="5096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34764"/>
                </a:solidFill>
              </a:rPr>
              <a:t>for loop </a:t>
            </a:r>
            <a:r>
              <a:rPr lang="en-US" dirty="0"/>
              <a:t>is used for iterating over a sequence (that is either a </a:t>
            </a:r>
            <a:r>
              <a:rPr lang="en-US" dirty="0" smtClean="0">
                <a:solidFill>
                  <a:srgbClr val="F34764"/>
                </a:solidFill>
              </a:rPr>
              <a:t>list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34764"/>
                </a:solidFill>
              </a:rPr>
              <a:t>array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01" y="1544542"/>
            <a:ext cx="5005910" cy="1054657"/>
          </a:xfrm>
          <a:prstGeom prst="rect">
            <a:avLst/>
          </a:prstGeom>
          <a:ln w="28575">
            <a:solidFill>
              <a:srgbClr val="F34764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354150" y="2750572"/>
            <a:ext cx="509606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Like </a:t>
            </a:r>
            <a:r>
              <a:rPr lang="en-US" dirty="0" smtClean="0">
                <a:solidFill>
                  <a:srgbClr val="F34764"/>
                </a:solidFill>
              </a:rPr>
              <a:t>while loop </a:t>
            </a:r>
            <a:r>
              <a:rPr lang="en-US" dirty="0" smtClean="0"/>
              <a:t>we can use </a:t>
            </a:r>
            <a:r>
              <a:rPr lang="en-US" dirty="0" smtClean="0">
                <a:solidFill>
                  <a:srgbClr val="F34764"/>
                </a:solidFill>
              </a:rPr>
              <a:t>break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34764"/>
                </a:solidFill>
              </a:rPr>
              <a:t>continue</a:t>
            </a:r>
            <a:r>
              <a:rPr lang="en-US" dirty="0" smtClean="0"/>
              <a:t> statement in this loop.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62" y="3548276"/>
            <a:ext cx="4372398" cy="1457466"/>
          </a:xfrm>
          <a:prstGeom prst="rect">
            <a:avLst/>
          </a:prstGeom>
          <a:ln>
            <a:solidFill>
              <a:srgbClr val="F34764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62" y="5157115"/>
            <a:ext cx="4442609" cy="1561644"/>
          </a:xfrm>
          <a:prstGeom prst="rect">
            <a:avLst/>
          </a:prstGeom>
          <a:ln>
            <a:solidFill>
              <a:srgbClr val="F34764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002154" y="2750572"/>
            <a:ext cx="563202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To loop through a set of code a specified number of times, we can use the </a:t>
            </a:r>
            <a:r>
              <a:rPr lang="en-US" dirty="0">
                <a:solidFill>
                  <a:srgbClr val="F34764"/>
                </a:solidFill>
              </a:rPr>
              <a:t>range() </a:t>
            </a:r>
            <a:r>
              <a:rPr lang="en-US" dirty="0"/>
              <a:t>function</a:t>
            </a:r>
          </a:p>
        </p:txBody>
      </p:sp>
      <p:pic>
        <p:nvPicPr>
          <p:cNvPr id="8" name="Picture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785" y="3662378"/>
            <a:ext cx="3372280" cy="744530"/>
          </a:xfrm>
          <a:prstGeom prst="rect">
            <a:avLst/>
          </a:prstGeom>
          <a:ln>
            <a:solidFill>
              <a:srgbClr val="F34764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6132329" y="4754712"/>
            <a:ext cx="1856598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Starting number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970398" y="4739817"/>
            <a:ext cx="64152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Step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114682" y="4754712"/>
            <a:ext cx="1729961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Ending number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1" idx="0"/>
          </p:cNvCxnSpPr>
          <p:nvPr/>
        </p:nvCxnSpPr>
        <p:spPr>
          <a:xfrm flipV="1">
            <a:off x="7060628" y="4034643"/>
            <a:ext cx="1284882" cy="720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0"/>
          </p:cNvCxnSpPr>
          <p:nvPr/>
        </p:nvCxnSpPr>
        <p:spPr>
          <a:xfrm flipH="1" flipV="1">
            <a:off x="8818167" y="4034643"/>
            <a:ext cx="161496" cy="720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0"/>
          </p:cNvCxnSpPr>
          <p:nvPr/>
        </p:nvCxnSpPr>
        <p:spPr>
          <a:xfrm flipH="1" flipV="1">
            <a:off x="9273161" y="4034643"/>
            <a:ext cx="1017998" cy="705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9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Practice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3304" y="779929"/>
            <a:ext cx="1096586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Prac21 : Factorial.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Prac22 : Find grade obtained by a student in a subject when mark is entered.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Prac23 : A student is eligible to take admission in College if </a:t>
            </a:r>
            <a:r>
              <a:rPr lang="en-US" dirty="0"/>
              <a:t>he/she </a:t>
            </a:r>
            <a:r>
              <a:rPr lang="en-US" dirty="0" smtClean="0"/>
              <a:t>secured 80% in Mathematics and 85% in Physics. Write a program to check eligibility of the student after entering marks.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/>
              <a:t>Prac24 : </a:t>
            </a:r>
            <a:r>
              <a:rPr lang="en-US" dirty="0" smtClean="0">
                <a:hlinkClick r:id="rId2" action="ppaction://hlinkfile"/>
              </a:rPr>
              <a:t>B</a:t>
            </a:r>
            <a:r>
              <a:rPr lang="en-US" dirty="0" smtClean="0">
                <a:hlinkClick r:id="rId2" action="ppaction://hlinkfile"/>
              </a:rPr>
              <a:t>isection method of Solving a Nonlinear Equation.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6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089737" y="2505670"/>
            <a:ext cx="7686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34764"/>
                </a:solidFill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print(</a:t>
            </a:r>
            <a:r>
              <a:rPr lang="en-US" sz="5400" dirty="0" smtClean="0">
                <a:solidFill>
                  <a:srgbClr val="00B050"/>
                </a:solidFill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“Thank You”</a:t>
            </a:r>
            <a:r>
              <a:rPr lang="en-US" sz="5400" dirty="0" smtClean="0">
                <a:solidFill>
                  <a:srgbClr val="F34764"/>
                </a:solidFill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US" sz="5400" dirty="0">
              <a:solidFill>
                <a:srgbClr val="F34764"/>
              </a:solidFill>
              <a:latin typeface="Lucida Console" panose="020B0609040504020204" pitchFamily="49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45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is Computer Programming 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901" y="959223"/>
            <a:ext cx="10921758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Now if we want a computer to do a task, what do we do ?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31088245"/>
              </p:ext>
            </p:extLst>
          </p:nvPr>
        </p:nvGraphicFramePr>
        <p:xfrm>
          <a:off x="354149" y="1861526"/>
          <a:ext cx="7382435" cy="4424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081598" y="5423840"/>
            <a:ext cx="2013037" cy="795396"/>
            <a:chOff x="3718688" y="2707836"/>
            <a:chExt cx="2013037" cy="795396"/>
          </a:xfrm>
        </p:grpSpPr>
        <p:sp>
          <p:nvSpPr>
            <p:cNvPr id="10" name="Rounded Rectangle 9"/>
            <p:cNvSpPr/>
            <p:nvPr/>
          </p:nvSpPr>
          <p:spPr>
            <a:xfrm>
              <a:off x="3718688" y="2707836"/>
              <a:ext cx="2013037" cy="795396"/>
            </a:xfrm>
            <a:prstGeom prst="roundRect">
              <a:avLst>
                <a:gd name="adj" fmla="val 1667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6787061"/>
                <a:satOff val="0"/>
                <a:lumOff val="-22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757523" y="2746671"/>
              <a:ext cx="1935367" cy="7177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No creative thinking</a:t>
              </a:r>
              <a:endParaRPr lang="en-US" sz="1800" kern="12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490011" y="1887814"/>
            <a:ext cx="3899647" cy="769441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Instruction can be given in various way. It is called </a:t>
            </a:r>
            <a:r>
              <a:rPr lang="en-US" sz="2400" b="1" dirty="0" smtClean="0">
                <a:solidFill>
                  <a:srgbClr val="0070C0"/>
                </a:solidFill>
              </a:rPr>
              <a:t>INPUT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90010" y="3207139"/>
            <a:ext cx="3899647" cy="461665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One way is </a:t>
            </a:r>
            <a:r>
              <a:rPr lang="en-US" sz="2400" b="1" dirty="0" smtClean="0">
                <a:solidFill>
                  <a:srgbClr val="0070C0"/>
                </a:solidFill>
              </a:rPr>
              <a:t>PROGRAMMING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90010" y="4218688"/>
            <a:ext cx="3899647" cy="200054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PROGRAMMING </a:t>
            </a:r>
          </a:p>
          <a:p>
            <a:pPr algn="ctr"/>
            <a:r>
              <a:rPr lang="en-US" sz="2000" dirty="0" smtClean="0"/>
              <a:t>involves </a:t>
            </a:r>
            <a:r>
              <a:rPr lang="en-US" sz="2000" dirty="0"/>
              <a:t>tasks such as analysis, generating algorithms, profiling algorithms' accuracy and resource consumption, and the implementation of algorithms.</a:t>
            </a:r>
          </a:p>
        </p:txBody>
      </p:sp>
    </p:spTree>
    <p:extLst>
      <p:ext uri="{BB962C8B-B14F-4D97-AF65-F5344CB8AC3E}">
        <p14:creationId xmlns:p14="http://schemas.microsoft.com/office/powerpoint/2010/main" val="7450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programming languages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840" y="922124"/>
            <a:ext cx="1645023" cy="1645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224" y="1079007"/>
            <a:ext cx="1157616" cy="13312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56" y="1228162"/>
            <a:ext cx="1032950" cy="10329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6"/>
          <a:stretch/>
        </p:blipFill>
        <p:spPr>
          <a:xfrm>
            <a:off x="4660468" y="1270448"/>
            <a:ext cx="1834460" cy="9906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774" y="1091592"/>
            <a:ext cx="1346588" cy="147555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535839" y="1513802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 dirty="0" smtClean="0"/>
              <a:t>nd more…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54148" y="2819299"/>
            <a:ext cx="5159146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What is python 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148" y="3594519"/>
            <a:ext cx="48767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It is a very popular programming language.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It is used for 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web development (server-side</a:t>
            </a:r>
            <a:r>
              <a:rPr lang="en-US" dirty="0" smtClean="0"/>
              <a:t>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software </a:t>
            </a:r>
            <a:r>
              <a:rPr lang="en-US" dirty="0" smtClean="0"/>
              <a:t>development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mathematics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system </a:t>
            </a:r>
            <a:r>
              <a:rPr lang="en-US" dirty="0" smtClean="0"/>
              <a:t>scripting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connecting </a:t>
            </a:r>
            <a:r>
              <a:rPr lang="en-US" dirty="0"/>
              <a:t>to database </a:t>
            </a:r>
            <a:r>
              <a:rPr lang="en-US" dirty="0" smtClean="0"/>
              <a:t>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reading </a:t>
            </a:r>
            <a:r>
              <a:rPr lang="en-US" dirty="0"/>
              <a:t>and </a:t>
            </a:r>
            <a:r>
              <a:rPr lang="en-US" dirty="0" smtClean="0"/>
              <a:t>modifying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performing </a:t>
            </a:r>
            <a:r>
              <a:rPr lang="en-US" dirty="0"/>
              <a:t>complex mathematics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33565" y="2819299"/>
            <a:ext cx="518159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Why python 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33565" y="3638321"/>
            <a:ext cx="48767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W</a:t>
            </a:r>
            <a:r>
              <a:rPr lang="en-US" dirty="0" smtClean="0"/>
              <a:t>orks </a:t>
            </a:r>
            <a:r>
              <a:rPr lang="en-US" dirty="0"/>
              <a:t>on different platforms (Windows, Mac, Linux, Raspberry Pi, </a:t>
            </a:r>
            <a:r>
              <a:rPr lang="en-US" dirty="0" smtClean="0"/>
              <a:t>etc.).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simple syntax similar to the English language</a:t>
            </a:r>
            <a:r>
              <a:rPr lang="en-US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allows developers to write programs with fewer </a:t>
            </a:r>
            <a:r>
              <a:rPr lang="en-US" dirty="0" smtClean="0"/>
              <a:t>lines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Python </a:t>
            </a:r>
            <a:r>
              <a:rPr lang="en-US" dirty="0"/>
              <a:t>prototyping can be very </a:t>
            </a:r>
            <a:r>
              <a:rPr lang="en-US" dirty="0" smtClean="0"/>
              <a:t>quick, </a:t>
            </a:r>
            <a:r>
              <a:rPr lang="en-US" dirty="0"/>
              <a:t>meaning that code can be executed as soon as it is written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323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Get started with python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54148" y="959223"/>
            <a:ext cx="1118532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Python can be downloaded from the official website of </a:t>
            </a:r>
            <a:r>
              <a:rPr lang="en-US" b="1" dirty="0" smtClean="0"/>
              <a:t>PYTHON SOFTWARE FOUNDATION</a:t>
            </a:r>
            <a:r>
              <a:rPr lang="en-US" dirty="0" smtClean="0"/>
              <a:t> for various platforms (Windows, Linux, Mac, etc.).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148" y="1682828"/>
            <a:ext cx="439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00B0F0"/>
                </a:solidFill>
              </a:rPr>
              <a:t>https</a:t>
            </a:r>
            <a:r>
              <a:rPr lang="en-US" b="1" dirty="0">
                <a:solidFill>
                  <a:srgbClr val="00B0F0"/>
                </a:solidFill>
              </a:rPr>
              <a:t>://www.python.org/downloads</a:t>
            </a:r>
            <a:r>
              <a:rPr lang="en-US" b="1" dirty="0" smtClean="0">
                <a:solidFill>
                  <a:srgbClr val="00B0F0"/>
                </a:solidFill>
              </a:rPr>
              <a:t>/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148" y="2164667"/>
            <a:ext cx="4089063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For today I am using </a:t>
            </a:r>
            <a:r>
              <a:rPr lang="en-US" sz="2000" b="1" dirty="0" smtClean="0">
                <a:solidFill>
                  <a:schemeClr val="bg1"/>
                </a:solidFill>
              </a:rPr>
              <a:t>WINDOWS</a:t>
            </a:r>
            <a:r>
              <a:rPr lang="en-US" sz="2000" dirty="0" smtClean="0">
                <a:solidFill>
                  <a:schemeClr val="bg1"/>
                </a:solidFill>
              </a:rPr>
              <a:t> operation system to understand python language and it’s practice.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3" t="34930" r="21529" b="34648"/>
          <a:stretch/>
        </p:blipFill>
        <p:spPr>
          <a:xfrm>
            <a:off x="4873869" y="2090708"/>
            <a:ext cx="3818607" cy="10896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499" y="2126030"/>
            <a:ext cx="1080297" cy="1183760"/>
          </a:xfrm>
          <a:prstGeom prst="rect">
            <a:avLst/>
          </a:prstGeom>
        </p:spPr>
      </p:pic>
      <p:sp>
        <p:nvSpPr>
          <p:cNvPr id="9" name="Plus 8"/>
          <p:cNvSpPr/>
          <p:nvPr/>
        </p:nvSpPr>
        <p:spPr>
          <a:xfrm>
            <a:off x="8822028" y="2395469"/>
            <a:ext cx="481410" cy="502276"/>
          </a:xfrm>
          <a:prstGeom prst="mathPlus">
            <a:avLst>
              <a:gd name="adj1" fmla="val 181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4147" y="3385956"/>
            <a:ext cx="1118532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After installing, python’s IDLE (Integrated </a:t>
            </a:r>
            <a:r>
              <a:rPr lang="en-US" dirty="0"/>
              <a:t>Development and Learning </a:t>
            </a:r>
            <a:r>
              <a:rPr lang="en-US" dirty="0" smtClean="0"/>
              <a:t>Environment) will be available in Windows OS.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147" y="4250218"/>
            <a:ext cx="7736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check whether it is installed or not, open </a:t>
            </a:r>
            <a:r>
              <a:rPr lang="en-US" b="1" dirty="0"/>
              <a:t>C</a:t>
            </a:r>
            <a:r>
              <a:rPr lang="en-US" b="1" dirty="0" smtClean="0"/>
              <a:t>ommand Prompt</a:t>
            </a:r>
            <a:r>
              <a:rPr lang="en-US" dirty="0" smtClean="0"/>
              <a:t> and type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21414" y="4261565"/>
            <a:ext cx="268526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python --version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147" y="4776066"/>
            <a:ext cx="11185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pressing enter, if the Command Prompt shows the version which is installed, our installation was successful.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72666" y="5832311"/>
            <a:ext cx="7748281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Now our system is ready to perform python program.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8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Syntax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44300" y="959223"/>
            <a:ext cx="11211078" cy="369332"/>
          </a:xfrm>
          <a:prstGeom prst="rect">
            <a:avLst/>
          </a:prstGeom>
          <a:solidFill>
            <a:srgbClr val="FFD243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Python was designed for readability, and has some similarities to the English </a:t>
            </a:r>
            <a:r>
              <a:rPr lang="en-US" dirty="0" smtClean="0"/>
              <a:t>language.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933" y="1541651"/>
            <a:ext cx="5181599" cy="369332"/>
          </a:xfrm>
          <a:prstGeom prst="rect">
            <a:avLst/>
          </a:prstGeom>
          <a:solidFill>
            <a:srgbClr val="29C7FF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Python uses new lines to complete a </a:t>
            </a:r>
            <a:r>
              <a:rPr lang="en-US" dirty="0" smtClean="0"/>
              <a:t>command.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933" y="2147714"/>
            <a:ext cx="11211081" cy="830997"/>
          </a:xfrm>
          <a:prstGeom prst="rect">
            <a:avLst/>
          </a:prstGeom>
          <a:solidFill>
            <a:srgbClr val="FFD243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Python </a:t>
            </a:r>
            <a:r>
              <a:rPr lang="en-US" b="1" dirty="0" smtClean="0"/>
              <a:t>Indentation</a:t>
            </a:r>
            <a:r>
              <a:rPr lang="en-US" dirty="0" smtClean="0"/>
              <a:t> is very important. It refers </a:t>
            </a:r>
            <a:r>
              <a:rPr lang="en-US" dirty="0"/>
              <a:t>to the </a:t>
            </a:r>
            <a:r>
              <a:rPr lang="en-US" sz="2400" b="1" dirty="0"/>
              <a:t>spaces</a:t>
            </a:r>
            <a:r>
              <a:rPr lang="en-US" dirty="0"/>
              <a:t> at the beginning of a code line</a:t>
            </a:r>
            <a:r>
              <a:rPr lang="en-US" dirty="0" smtClean="0"/>
              <a:t>. </a:t>
            </a:r>
            <a:r>
              <a:rPr lang="en-US" dirty="0"/>
              <a:t>Python uses </a:t>
            </a:r>
            <a:r>
              <a:rPr lang="en-US" dirty="0" smtClean="0"/>
              <a:t>indentation </a:t>
            </a:r>
            <a:r>
              <a:rPr lang="en-US" sz="2400" b="1" dirty="0" smtClean="0"/>
              <a:t>only</a:t>
            </a:r>
            <a:r>
              <a:rPr lang="en-US" dirty="0" smtClean="0"/>
              <a:t> </a:t>
            </a:r>
            <a:r>
              <a:rPr lang="en-US" dirty="0"/>
              <a:t>to indicate a block of code.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33" y="3192904"/>
            <a:ext cx="5174235" cy="10399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087" y="1426012"/>
            <a:ext cx="2854390" cy="626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918" y="3193093"/>
            <a:ext cx="4575096" cy="10397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33250" y="4447080"/>
            <a:ext cx="5181599" cy="646331"/>
          </a:xfrm>
          <a:prstGeom prst="rect">
            <a:avLst/>
          </a:prstGeom>
          <a:solidFill>
            <a:srgbClr val="29C7FF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Python </a:t>
            </a:r>
            <a:r>
              <a:rPr lang="en-US" dirty="0" smtClean="0"/>
              <a:t>comments. </a:t>
            </a:r>
            <a:r>
              <a:rPr lang="en-US" dirty="0"/>
              <a:t>Comments start with a </a:t>
            </a:r>
            <a:r>
              <a:rPr lang="en-US" dirty="0" smtClean="0"/>
              <a:t># </a:t>
            </a:r>
          </a:p>
          <a:p>
            <a:r>
              <a:rPr lang="en-US" dirty="0" smtClean="0"/>
              <a:t>This line is not executed.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50" y="5307604"/>
            <a:ext cx="5177918" cy="121922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73779" y="4447079"/>
            <a:ext cx="5181599" cy="646331"/>
          </a:xfrm>
          <a:prstGeom prst="rect">
            <a:avLst/>
          </a:prstGeom>
          <a:solidFill>
            <a:srgbClr val="29C7FF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Python variables. </a:t>
            </a:r>
            <a:r>
              <a:rPr lang="en-US" dirty="0"/>
              <a:t>variables are created when you assign a value to </a:t>
            </a:r>
            <a:r>
              <a:rPr lang="en-US" dirty="0" smtClean="0"/>
              <a:t>it.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815" y="5314456"/>
            <a:ext cx="4849470" cy="121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28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Variables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54149" y="798994"/>
            <a:ext cx="7153869" cy="561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Python has no command for declaring a </a:t>
            </a:r>
            <a:r>
              <a:rPr lang="en-US" dirty="0" smtClean="0"/>
              <a:t>variable. </a:t>
            </a:r>
            <a:r>
              <a:rPr lang="en-US" dirty="0" smtClean="0">
                <a:solidFill>
                  <a:srgbClr val="0070C0"/>
                </a:solidFill>
              </a:rPr>
              <a:t>A </a:t>
            </a:r>
            <a:r>
              <a:rPr lang="en-US" dirty="0">
                <a:solidFill>
                  <a:srgbClr val="0070C0"/>
                </a:solidFill>
              </a:rPr>
              <a:t>variable is created the moment you first assign a value to it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Variables do not need to be declared with any particular </a:t>
            </a:r>
            <a:r>
              <a:rPr lang="en-US" i="1" dirty="0"/>
              <a:t>type</a:t>
            </a:r>
            <a:r>
              <a:rPr lang="en-US" dirty="0"/>
              <a:t>, and can even change type after they have been set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C00000"/>
                </a:solidFill>
              </a:rPr>
              <a:t>Casting: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dirty="0" smtClean="0">
                <a:solidFill>
                  <a:srgbClr val="0070C0"/>
                </a:solidFill>
              </a:rPr>
              <a:t>we </a:t>
            </a:r>
            <a:r>
              <a:rPr lang="en-US" dirty="0">
                <a:solidFill>
                  <a:srgbClr val="0070C0"/>
                </a:solidFill>
              </a:rPr>
              <a:t>want to specify the data type of a variable, this can be done with casting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You can get the data type of a variable with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rgbClr val="F34764"/>
                </a:solidFill>
              </a:rPr>
              <a:t>type() </a:t>
            </a:r>
            <a:r>
              <a:rPr lang="en-US" dirty="0" smtClean="0"/>
              <a:t>function.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70C0"/>
                </a:solidFill>
              </a:rPr>
              <a:t>Variable names are </a:t>
            </a:r>
            <a:r>
              <a:rPr lang="en-US" sz="2000" b="1" dirty="0">
                <a:solidFill>
                  <a:srgbClr val="C00000"/>
                </a:solidFill>
              </a:rPr>
              <a:t>case-sensitive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Variable Names: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A variable name must start with a letter or the underscore </a:t>
            </a:r>
            <a:r>
              <a:rPr lang="en-US" sz="1600" b="1" dirty="0" smtClean="0">
                <a:solidFill>
                  <a:srgbClr val="0070C0"/>
                </a:solidFill>
              </a:rPr>
              <a:t>character.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A variable name cannot start with a </a:t>
            </a:r>
            <a:r>
              <a:rPr lang="en-US" sz="1600" b="1" dirty="0" smtClean="0"/>
              <a:t>number.</a:t>
            </a:r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A variable name can only contain alpha-numeric characters and underscores (A-z, 0-9, and _ </a:t>
            </a:r>
            <a:r>
              <a:rPr lang="en-US" sz="1600" b="1" dirty="0" smtClean="0">
                <a:solidFill>
                  <a:srgbClr val="0070C0"/>
                </a:solidFill>
              </a:rPr>
              <a:t>).</a:t>
            </a:r>
            <a:endParaRPr lang="en-US" sz="1600" b="1" dirty="0">
              <a:solidFill>
                <a:srgbClr val="0070C0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819" y="767938"/>
            <a:ext cx="4151503" cy="16476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819" y="976549"/>
            <a:ext cx="4151503" cy="1409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819" y="1219437"/>
            <a:ext cx="4151503" cy="13232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819" y="1414795"/>
            <a:ext cx="4151503" cy="16346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019" y="1625151"/>
            <a:ext cx="4156303" cy="14157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659" y="3183504"/>
            <a:ext cx="2853021" cy="295337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658" y="3310846"/>
            <a:ext cx="2853021" cy="20179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159657" y="5328836"/>
            <a:ext cx="2853022" cy="808046"/>
          </a:xfrm>
          <a:prstGeom prst="rect">
            <a:avLst/>
          </a:prstGeom>
          <a:solidFill>
            <a:srgbClr val="FEB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9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Python Operators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354150" y="959223"/>
            <a:ext cx="2826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Arithmetic 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Assignment 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Comparison/Relational </a:t>
            </a:r>
            <a:r>
              <a:rPr lang="en-US" dirty="0"/>
              <a:t>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Logical 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Identity 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70C0"/>
                </a:solidFill>
              </a:rPr>
              <a:t>Membership operators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Bitwise </a:t>
            </a:r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32" y="959223"/>
            <a:ext cx="8305094" cy="51582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32" y="959223"/>
            <a:ext cx="6478004" cy="56218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32" y="959223"/>
            <a:ext cx="8327977" cy="40569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332" y="973851"/>
            <a:ext cx="7369148" cy="53621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978" y="955132"/>
            <a:ext cx="6697010" cy="563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25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50817" y="0"/>
            <a:ext cx="29106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54149" y="179294"/>
            <a:ext cx="8596668" cy="6006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34764"/>
                </a:solidFill>
              </a:rPr>
              <a:t>Input / Output </a:t>
            </a:r>
            <a:r>
              <a:rPr lang="en-US" sz="3200" dirty="0" smtClean="0"/>
              <a:t>statements in Python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44300" y="959223"/>
            <a:ext cx="11211078" cy="369332"/>
          </a:xfrm>
          <a:prstGeom prst="rect">
            <a:avLst/>
          </a:prstGeom>
          <a:solidFill>
            <a:srgbClr val="FFD243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topic will introduce us to two inbuilt functions in Python </a:t>
            </a:r>
            <a:r>
              <a:rPr lang="en-US" dirty="0">
                <a:solidFill>
                  <a:srgbClr val="F34764"/>
                </a:solidFill>
              </a:rPr>
              <a:t>input()</a:t>
            </a:r>
            <a:r>
              <a:rPr lang="en-US" dirty="0"/>
              <a:t> &amp; </a:t>
            </a:r>
            <a:r>
              <a:rPr lang="en-US" dirty="0">
                <a:solidFill>
                  <a:srgbClr val="F34764"/>
                </a:solidFill>
              </a:rPr>
              <a:t>print</a:t>
            </a:r>
            <a:r>
              <a:rPr lang="en-US" dirty="0" smtClean="0">
                <a:solidFill>
                  <a:srgbClr val="F34764"/>
                </a:solidFill>
              </a:rPr>
              <a:t>()</a:t>
            </a:r>
            <a:r>
              <a:rPr lang="en-US" dirty="0" smtClean="0"/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1487" y="2323982"/>
            <a:ext cx="2844048" cy="4308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/>
              <a:t>The</a:t>
            </a:r>
            <a:r>
              <a:rPr lang="en-US" sz="2200" dirty="0" smtClean="0">
                <a:solidFill>
                  <a:srgbClr val="F34764"/>
                </a:solidFill>
              </a:rPr>
              <a:t> input() </a:t>
            </a:r>
            <a:r>
              <a:rPr lang="en-US" sz="2200" dirty="0" smtClean="0"/>
              <a:t>function:</a:t>
            </a:r>
            <a:endParaRPr lang="en-US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3443937" y="2354759"/>
            <a:ext cx="4126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B050"/>
                </a:solidFill>
              </a:rPr>
              <a:t>Is used </a:t>
            </a:r>
            <a:r>
              <a:rPr lang="en-US" dirty="0">
                <a:solidFill>
                  <a:srgbClr val="00B050"/>
                </a:solidFill>
              </a:rPr>
              <a:t>to take input from the users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4149" y="1503103"/>
            <a:ext cx="9720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B0F0"/>
                </a:solidFill>
              </a:rPr>
              <a:t>W</a:t>
            </a:r>
            <a:r>
              <a:rPr lang="en-US" dirty="0" smtClean="0">
                <a:solidFill>
                  <a:srgbClr val="00B0F0"/>
                </a:solidFill>
              </a:rPr>
              <a:t>e will </a:t>
            </a:r>
            <a:r>
              <a:rPr lang="en-US" dirty="0">
                <a:solidFill>
                  <a:srgbClr val="00B0F0"/>
                </a:solidFill>
              </a:rPr>
              <a:t>learn the syntax of </a:t>
            </a:r>
            <a:r>
              <a:rPr lang="en-US" dirty="0">
                <a:solidFill>
                  <a:srgbClr val="F34764"/>
                </a:solidFill>
              </a:rPr>
              <a:t>input()</a:t>
            </a:r>
            <a:r>
              <a:rPr lang="en-US" dirty="0">
                <a:solidFill>
                  <a:srgbClr val="00B0F0"/>
                </a:solidFill>
              </a:rPr>
              <a:t> along with examples.</a:t>
            </a:r>
            <a:endParaRPr lang="en-US" dirty="0" smtClean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Then, we </a:t>
            </a:r>
            <a:r>
              <a:rPr lang="en-US" dirty="0"/>
              <a:t>will learn various available arguments in </a:t>
            </a:r>
            <a:r>
              <a:rPr lang="en-US" dirty="0">
                <a:solidFill>
                  <a:srgbClr val="F34764"/>
                </a:solidFill>
              </a:rPr>
              <a:t>print()</a:t>
            </a:r>
            <a:r>
              <a:rPr lang="en-US" dirty="0"/>
              <a:t> and control the output format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58" y="2872608"/>
            <a:ext cx="2600688" cy="1009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58" y="4000138"/>
            <a:ext cx="3658111" cy="112410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126" y="3152295"/>
            <a:ext cx="4772691" cy="19719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00" y="5241984"/>
            <a:ext cx="6897063" cy="10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97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Custom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0C0"/>
      </a:accent1>
      <a:accent2>
        <a:srgbClr val="FFC000"/>
      </a:accent2>
      <a:accent3>
        <a:srgbClr val="00B0F0"/>
      </a:accent3>
      <a:accent4>
        <a:srgbClr val="FFC000"/>
      </a:accent4>
      <a:accent5>
        <a:srgbClr val="FFC000"/>
      </a:accent5>
      <a:accent6>
        <a:srgbClr val="918655"/>
      </a:accent6>
      <a:hlink>
        <a:srgbClr val="00B0F0"/>
      </a:hlink>
      <a:folHlink>
        <a:srgbClr val="FFC00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1421</TotalTime>
  <Words>1219</Words>
  <Application>Microsoft Office PowerPoint</Application>
  <PresentationFormat>Widescreen</PresentationFormat>
  <Paragraphs>165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 Unicode MS</vt:lpstr>
      <vt:lpstr>Arial</vt:lpstr>
      <vt:lpstr>Arial Black</vt:lpstr>
      <vt:lpstr>Bauhaus 93</vt:lpstr>
      <vt:lpstr>Calibri</vt:lpstr>
      <vt:lpstr>Consolas</vt:lpstr>
      <vt:lpstr>Lucida Console</vt:lpstr>
      <vt:lpstr>Trebuchet MS</vt:lpstr>
      <vt:lpstr>Verdana</vt:lpstr>
      <vt:lpstr>Wingdings</vt:lpstr>
      <vt:lpstr>Wingdings 3</vt:lpstr>
      <vt:lpstr>Facet</vt:lpstr>
      <vt:lpstr>Computer Programming &amp; python</vt:lpstr>
      <vt:lpstr>What is Computer Programming ?</vt:lpstr>
      <vt:lpstr>What is Computer Programming ?</vt:lpstr>
      <vt:lpstr>Some programming languages</vt:lpstr>
      <vt:lpstr>Get started with python</vt:lpstr>
      <vt:lpstr>Python Syntax</vt:lpstr>
      <vt:lpstr>Python Variables</vt:lpstr>
      <vt:lpstr>Python Operators</vt:lpstr>
      <vt:lpstr>Input / Output statements in Python</vt:lpstr>
      <vt:lpstr>Input / Output statements in Python</vt:lpstr>
      <vt:lpstr>Input / Output statements in Python</vt:lpstr>
      <vt:lpstr>Input / Output statements in Python</vt:lpstr>
      <vt:lpstr>Input / Output statements in Python</vt:lpstr>
      <vt:lpstr>Some Practices</vt:lpstr>
      <vt:lpstr>Python function</vt:lpstr>
      <vt:lpstr>Python function</vt:lpstr>
      <vt:lpstr>Python Math</vt:lpstr>
      <vt:lpstr>Python Math</vt:lpstr>
      <vt:lpstr>Python If…Else</vt:lpstr>
      <vt:lpstr>Python If…Else &amp; multiple conditions</vt:lpstr>
      <vt:lpstr>Python While Loops</vt:lpstr>
      <vt:lpstr>Python Lists</vt:lpstr>
      <vt:lpstr>Python Lists</vt:lpstr>
      <vt:lpstr>Python For Loops</vt:lpstr>
      <vt:lpstr>Some Practice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programming &amp; PYTHON</dc:title>
  <dc:creator>Sudipta</dc:creator>
  <cp:lastModifiedBy>Sudipta</cp:lastModifiedBy>
  <cp:revision>381</cp:revision>
  <dcterms:created xsi:type="dcterms:W3CDTF">2022-09-15T16:37:07Z</dcterms:created>
  <dcterms:modified xsi:type="dcterms:W3CDTF">2022-09-23T02:49:04Z</dcterms:modified>
</cp:coreProperties>
</file>