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sldIdLst>
    <p:sldId id="256" r:id="rId2"/>
    <p:sldId id="257" r:id="rId3"/>
    <p:sldId id="258" r:id="rId4"/>
    <p:sldId id="259" r:id="rId5"/>
    <p:sldId id="260" r:id="rId6"/>
    <p:sldId id="261" r:id="rId7"/>
    <p:sldId id="262" r:id="rId8"/>
    <p:sldId id="264" r:id="rId9"/>
    <p:sldId id="263" r:id="rId10"/>
    <p:sldId id="265" r:id="rId11"/>
    <p:sldId id="267" r:id="rId12"/>
    <p:sldId id="268" r:id="rId13"/>
    <p:sldId id="269" r:id="rId14"/>
    <p:sldId id="270"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viewProps" Target="view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3" y="609601"/>
            <a:ext cx="8676223" cy="3200400"/>
          </a:xfrm>
        </p:spPr>
        <p:txBody>
          <a:bodyPr anchor="b">
            <a:normAutofit/>
          </a:bodyPr>
          <a:lstStyle>
            <a:lvl1pPr algn="ctr">
              <a:defRPr sz="36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3" y="3886200"/>
            <a:ext cx="8676223" cy="1905000"/>
          </a:xfrm>
        </p:spPr>
        <p:txBody>
          <a:bodyPr anchor="t">
            <a:normAutofit/>
          </a:bodyPr>
          <a:lstStyle>
            <a:lvl1pPr marL="0" indent="0" algn="ctr">
              <a:buNone/>
              <a:defRPr sz="1575">
                <a:gradFill flip="none" rotWithShape="1">
                  <a:gsLst>
                    <a:gs pos="0">
                      <a:schemeClr val="tx1"/>
                    </a:gs>
                    <a:gs pos="100000">
                      <a:schemeClr val="tx1">
                        <a:lumMod val="75000"/>
                      </a:schemeClr>
                    </a:gs>
                  </a:gsLst>
                  <a:lin ang="5400000" scaled="0"/>
                  <a:tileRect/>
                </a:gra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63786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64375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4" y="609603"/>
            <a:ext cx="9905999" cy="3124199"/>
          </a:xfrm>
        </p:spPr>
        <p:txBody>
          <a:bodyPr anchor="ctr">
            <a:normAutofit/>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1500">
                <a:gradFill flip="none" rotWithShape="1">
                  <a:gsLst>
                    <a:gs pos="0">
                      <a:schemeClr val="tx1"/>
                    </a:gs>
                    <a:gs pos="100000">
                      <a:schemeClr val="tx1">
                        <a:lumMod val="75000"/>
                      </a:schemeClr>
                    </a:gs>
                  </a:gsLst>
                  <a:lin ang="5400000" scaled="0"/>
                  <a:tileRect/>
                </a:gra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43117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accent1"/>
                </a:solidFill>
              </a:rPr>
              <a:t>”</a:t>
            </a:r>
          </a:p>
        </p:txBody>
      </p:sp>
      <p:sp>
        <p:nvSpPr>
          <p:cNvPr id="2" name="Title 1"/>
          <p:cNvSpPr>
            <a:spLocks noGrp="1"/>
          </p:cNvSpPr>
          <p:nvPr>
            <p:ph type="title"/>
          </p:nvPr>
        </p:nvSpPr>
        <p:spPr>
          <a:xfrm>
            <a:off x="1446214" y="609603"/>
            <a:ext cx="9296399" cy="2743199"/>
          </a:xfrm>
        </p:spPr>
        <p:txBody>
          <a:bodyPr anchor="ctr">
            <a:normAutofit/>
          </a:bodyPr>
          <a:lstStyle>
            <a:lvl1pPr algn="l">
              <a:defRPr sz="24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3" cy="38100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15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03810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1141412" y="4777381"/>
            <a:ext cx="9906001" cy="860400"/>
          </a:xfrm>
        </p:spPr>
        <p:txBody>
          <a:bodyPr vert="horz" lIns="91440" tIns="45720" rIns="91440" bIns="45720" rtlCol="0" anchor="t">
            <a:normAutofit/>
          </a:bodyPr>
          <a:lstStyle>
            <a:lvl1pPr>
              <a:defRPr lang="en-US" sz="15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91364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accent1"/>
                </a:solidFill>
              </a:rPr>
              <a:t>”</a:t>
            </a:r>
          </a:p>
        </p:txBody>
      </p:sp>
      <p:sp>
        <p:nvSpPr>
          <p:cNvPr id="2" name="Title 1"/>
          <p:cNvSpPr>
            <a:spLocks noGrp="1"/>
          </p:cNvSpPr>
          <p:nvPr>
            <p:ph type="title"/>
          </p:nvPr>
        </p:nvSpPr>
        <p:spPr>
          <a:xfrm>
            <a:off x="1446214" y="609603"/>
            <a:ext cx="9296399" cy="2743199"/>
          </a:xfrm>
        </p:spPr>
        <p:txBody>
          <a:bodyPr anchor="ctr">
            <a:normAutofit/>
          </a:bodyPr>
          <a:lstStyle>
            <a:lvl1pPr algn="l">
              <a:defRPr sz="24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1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350">
                <a:gradFill flip="none" rotWithShape="1">
                  <a:gsLst>
                    <a:gs pos="0">
                      <a:schemeClr val="tx1"/>
                    </a:gs>
                    <a:gs pos="100000">
                      <a:schemeClr val="tx1">
                        <a:lumMod val="75000"/>
                      </a:schemeClr>
                    </a:gs>
                  </a:gsLst>
                  <a:lin ang="5400000" scaled="0"/>
                  <a:tileRect/>
                </a:gra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44023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4" y="609603"/>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1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350">
                <a:gradFill flip="none" rotWithShape="1">
                  <a:gsLst>
                    <a:gs pos="0">
                      <a:schemeClr val="tx1"/>
                    </a:gs>
                    <a:gs pos="100000">
                      <a:schemeClr val="tx1">
                        <a:lumMod val="75000"/>
                      </a:schemeClr>
                    </a:gs>
                  </a:gsLst>
                  <a:lin ang="5400000" scaled="0"/>
                  <a:tileRect/>
                </a:gra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69913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4" y="609600"/>
            <a:ext cx="9905999"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13840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7" y="609601"/>
            <a:ext cx="2210515"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97638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00079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3000" b="0" cap="all"/>
            </a:lvl1pPr>
          </a:lstStyle>
          <a:p>
            <a:r>
              <a:rPr lang="en-US"/>
              <a:t>Click to edit Master title style</a:t>
            </a:r>
            <a:endParaRPr lang="en-US" dirty="0"/>
          </a:p>
        </p:txBody>
      </p:sp>
      <p:sp>
        <p:nvSpPr>
          <p:cNvPr id="3" name="Text Placeholder 2"/>
          <p:cNvSpPr>
            <a:spLocks noGrp="1"/>
          </p:cNvSpPr>
          <p:nvPr>
            <p:ph type="body" idx="1"/>
          </p:nvPr>
        </p:nvSpPr>
        <p:spPr>
          <a:xfrm>
            <a:off x="1751013" y="4777381"/>
            <a:ext cx="8686801" cy="860400"/>
          </a:xfrm>
        </p:spPr>
        <p:txBody>
          <a:bodyPr anchor="t">
            <a:normAutofit/>
          </a:bodyPr>
          <a:lstStyle>
            <a:lvl1pPr marL="0" indent="0" algn="r">
              <a:buNone/>
              <a:defRPr sz="1500">
                <a:gradFill flip="none" rotWithShape="1">
                  <a:gsLst>
                    <a:gs pos="0">
                      <a:schemeClr val="tx1"/>
                    </a:gs>
                    <a:gs pos="100000">
                      <a:schemeClr val="tx1">
                        <a:lumMod val="75000"/>
                      </a:schemeClr>
                    </a:gs>
                  </a:gsLst>
                  <a:lin ang="5400000" scaled="0"/>
                  <a:tileRect/>
                </a:gra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32225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7001"/>
            <a:ext cx="4876800" cy="3124201"/>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722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1" y="2658533"/>
            <a:ext cx="4588931" cy="576262"/>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141412" y="3243264"/>
            <a:ext cx="4876800" cy="2547937"/>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0613" y="3243264"/>
            <a:ext cx="4876801" cy="2547937"/>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5476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57691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78404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1600200"/>
            <a:ext cx="3549121" cy="1371600"/>
          </a:xfrm>
        </p:spPr>
        <p:txBody>
          <a:bodyPr anchor="b">
            <a:normAutofit/>
          </a:bodyPr>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5103813" y="609601"/>
            <a:ext cx="5943601" cy="51816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3" y="2971800"/>
            <a:ext cx="3549121" cy="1828800"/>
          </a:xfrm>
        </p:spPr>
        <p:txBody>
          <a:bodyPr>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20777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1600200"/>
            <a:ext cx="5334001" cy="1371600"/>
          </a:xfrm>
        </p:spPr>
        <p:txBody>
          <a:bodyPr anchor="b">
            <a:normAutofit/>
          </a:bodyPr>
          <a:lstStyle>
            <a:lvl1pPr algn="l">
              <a:defRPr sz="21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4"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141413" y="2971800"/>
            <a:ext cx="5334001" cy="1828800"/>
          </a:xfrm>
        </p:spPr>
        <p:txBody>
          <a:bodyP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6399212" y="5883277"/>
            <a:ext cx="914400" cy="365125"/>
          </a:xfrm>
        </p:spPr>
        <p:txBody>
          <a:bodyPr/>
          <a:lstStyle/>
          <a:p>
            <a:fld id="{B61BEF0D-F0BB-DE4B-95CE-6DB70DBA9567}" type="datetimeFigureOut">
              <a:rPr lang="en-US" dirty="0"/>
              <a:pPr/>
              <a:t>7/3/2022</a:t>
            </a:fld>
            <a:endParaRPr lang="en-US" dirty="0"/>
          </a:p>
        </p:txBody>
      </p:sp>
      <p:sp>
        <p:nvSpPr>
          <p:cNvPr id="6" name="Footer Placeholder 5"/>
          <p:cNvSpPr>
            <a:spLocks noGrp="1"/>
          </p:cNvSpPr>
          <p:nvPr>
            <p:ph type="ftr" sz="quarter" idx="11"/>
          </p:nvPr>
        </p:nvSpPr>
        <p:spPr>
          <a:xfrm>
            <a:off x="1141412" y="5883277"/>
            <a:ext cx="5105400" cy="365125"/>
          </a:xfrm>
        </p:spPr>
        <p:txBody>
          <a:bodyPr/>
          <a:lstStyle/>
          <a:p>
            <a:endParaRPr lang="en-US" dirty="0"/>
          </a:p>
        </p:txBody>
      </p:sp>
      <p:sp>
        <p:nvSpPr>
          <p:cNvPr id="7" name="Slide Number Placeholder 6"/>
          <p:cNvSpPr>
            <a:spLocks noGrp="1"/>
          </p:cNvSpPr>
          <p:nvPr>
            <p:ph type="sldNum" sz="quarter" idx="12"/>
          </p:nvPr>
        </p:nvSpPr>
        <p:spPr>
          <a:xfrm>
            <a:off x="10742614" y="5883277"/>
            <a:ext cx="3225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90633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4" y="609600"/>
            <a:ext cx="9905999"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4" y="2667001"/>
            <a:ext cx="9905999"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7"/>
            <a:ext cx="1600200" cy="365125"/>
          </a:xfrm>
          <a:prstGeom prst="rect">
            <a:avLst/>
          </a:prstGeom>
        </p:spPr>
        <p:txBody>
          <a:bodyPr vert="horz" lIns="91440" tIns="45720" rIns="91440" bIns="45720" rtlCol="0" anchor="ctr"/>
          <a:lstStyle>
            <a:lvl1pPr algn="r">
              <a:defRPr sz="675"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7/3/2022</a:t>
            </a:fld>
            <a:endParaRPr lang="en-US" dirty="0"/>
          </a:p>
        </p:txBody>
      </p:sp>
      <p:sp>
        <p:nvSpPr>
          <p:cNvPr id="5" name="Footer Placeholder 4"/>
          <p:cNvSpPr>
            <a:spLocks noGrp="1"/>
          </p:cNvSpPr>
          <p:nvPr>
            <p:ph type="ftr" sz="quarter" idx="3"/>
          </p:nvPr>
        </p:nvSpPr>
        <p:spPr>
          <a:xfrm>
            <a:off x="1141412" y="5883277"/>
            <a:ext cx="7543800" cy="365125"/>
          </a:xfrm>
          <a:prstGeom prst="rect">
            <a:avLst/>
          </a:prstGeom>
        </p:spPr>
        <p:txBody>
          <a:bodyPr vert="horz" lIns="91440" tIns="45720" rIns="91440" bIns="45720" rtlCol="0" anchor="ctr"/>
          <a:lstStyle>
            <a:lvl1pPr algn="l">
              <a:defRPr sz="675"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4" y="5883277"/>
            <a:ext cx="551167" cy="365125"/>
          </a:xfrm>
          <a:prstGeom prst="rect">
            <a:avLst/>
          </a:prstGeom>
        </p:spPr>
        <p:txBody>
          <a:bodyPr vert="horz" lIns="91440" tIns="45720" rIns="91440" bIns="45720" rtlCol="0" anchor="ctr"/>
          <a:lstStyle>
            <a:lvl1pPr algn="r">
              <a:defRPr sz="675"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79542842"/>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685F4A8A-7C1F-20D9-EFBF-F22EB73E0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8749" y="6736"/>
            <a:ext cx="1514017" cy="1514017"/>
          </a:xfrm>
          <a:prstGeom prst="rect">
            <a:avLst/>
          </a:prstGeom>
        </p:spPr>
      </p:pic>
      <p:sp>
        <p:nvSpPr>
          <p:cNvPr id="8" name="Subtitle 7">
            <a:extLst>
              <a:ext uri="{FF2B5EF4-FFF2-40B4-BE49-F238E27FC236}">
                <a16:creationId xmlns:a16="http://schemas.microsoft.com/office/drawing/2014/main" id="{FA0DFF34-A18B-C618-F054-5FFA57AB2ABB}"/>
              </a:ext>
            </a:extLst>
          </p:cNvPr>
          <p:cNvSpPr>
            <a:spLocks noGrp="1"/>
          </p:cNvSpPr>
          <p:nvPr>
            <p:ph type="subTitle" idx="1"/>
          </p:nvPr>
        </p:nvSpPr>
        <p:spPr>
          <a:xfrm>
            <a:off x="1122421" y="34794"/>
            <a:ext cx="8363868" cy="1374512"/>
          </a:xfrm>
        </p:spPr>
        <p:txBody>
          <a:bodyPr anchor="ctr">
            <a:normAutofit/>
          </a:bodyPr>
          <a:lstStyle/>
          <a:p>
            <a:pPr algn="ctr"/>
            <a:r>
              <a:rPr lang="en-IN" sz="3300" b="1">
                <a:solidFill>
                  <a:srgbClr val="FFFF00"/>
                </a:solidFill>
              </a:rPr>
              <a:t>GOOD AFTERNOON EVERYONE !</a:t>
            </a:r>
            <a:endParaRPr lang="en-US" sz="3300" b="1">
              <a:solidFill>
                <a:srgbClr val="FFFF00"/>
              </a:solidFill>
            </a:endParaRPr>
          </a:p>
        </p:txBody>
      </p:sp>
      <p:sp>
        <p:nvSpPr>
          <p:cNvPr id="9" name="TextBox 8">
            <a:extLst>
              <a:ext uri="{FF2B5EF4-FFF2-40B4-BE49-F238E27FC236}">
                <a16:creationId xmlns:a16="http://schemas.microsoft.com/office/drawing/2014/main" id="{E00F09AA-71FF-443B-5731-16729F638123}"/>
              </a:ext>
            </a:extLst>
          </p:cNvPr>
          <p:cNvSpPr txBox="1"/>
          <p:nvPr/>
        </p:nvSpPr>
        <p:spPr>
          <a:xfrm flipV="1">
            <a:off x="5408671" y="2415886"/>
            <a:ext cx="3394810" cy="327314"/>
          </a:xfrm>
          <a:prstGeom prst="rect">
            <a:avLst/>
          </a:prstGeom>
          <a:noFill/>
        </p:spPr>
        <p:txBody>
          <a:bodyPr wrap="square" rtlCol="0">
            <a:spAutoFit/>
          </a:bodyPr>
          <a:lstStyle/>
          <a:p>
            <a:pPr algn="l"/>
            <a:endParaRPr lang="en-US" sz="1350"/>
          </a:p>
        </p:txBody>
      </p:sp>
      <p:sp>
        <p:nvSpPr>
          <p:cNvPr id="10" name="TextBox 9">
            <a:extLst>
              <a:ext uri="{FF2B5EF4-FFF2-40B4-BE49-F238E27FC236}">
                <a16:creationId xmlns:a16="http://schemas.microsoft.com/office/drawing/2014/main" id="{4C1974C1-ABDF-F744-2776-2768A0CED5A3}"/>
              </a:ext>
            </a:extLst>
          </p:cNvPr>
          <p:cNvSpPr txBox="1"/>
          <p:nvPr/>
        </p:nvSpPr>
        <p:spPr>
          <a:xfrm>
            <a:off x="5361710" y="4827826"/>
            <a:ext cx="6861056" cy="1815882"/>
          </a:xfrm>
          <a:prstGeom prst="rect">
            <a:avLst/>
          </a:prstGeom>
          <a:noFill/>
        </p:spPr>
        <p:txBody>
          <a:bodyPr wrap="square" rtlCol="0" anchor="ctr">
            <a:spAutoFit/>
          </a:bodyPr>
          <a:lstStyle/>
          <a:p>
            <a:pPr algn="ctr"/>
            <a:r>
              <a:rPr lang="en-IN" sz="2800">
                <a:solidFill>
                  <a:srgbClr val="FF0000"/>
                </a:solidFill>
              </a:rPr>
              <a:t> Ranjan Das, </a:t>
            </a:r>
          </a:p>
          <a:p>
            <a:pPr algn="ctr"/>
            <a:r>
              <a:rPr lang="en-IN" sz="2800">
                <a:solidFill>
                  <a:srgbClr val="FF0000"/>
                </a:solidFill>
              </a:rPr>
              <a:t>6</a:t>
            </a:r>
            <a:r>
              <a:rPr lang="en-IN" sz="2800" baseline="30000">
                <a:solidFill>
                  <a:srgbClr val="FF0000"/>
                </a:solidFill>
              </a:rPr>
              <a:t>th</a:t>
            </a:r>
            <a:r>
              <a:rPr lang="en-IN" sz="2800">
                <a:solidFill>
                  <a:srgbClr val="FF0000"/>
                </a:solidFill>
              </a:rPr>
              <a:t> Sem student of Department of Mathematics,</a:t>
            </a:r>
          </a:p>
          <a:p>
            <a:pPr algn="ctr"/>
            <a:r>
              <a:rPr lang="en-IN" sz="2800">
                <a:solidFill>
                  <a:srgbClr val="FF0000"/>
                </a:solidFill>
              </a:rPr>
              <a:t>Nabadwip Vidyasagar College.</a:t>
            </a:r>
            <a:endParaRPr lang="en-US" sz="2800">
              <a:solidFill>
                <a:srgbClr val="FF0000"/>
              </a:solidFill>
            </a:endParaRPr>
          </a:p>
        </p:txBody>
      </p:sp>
      <p:sp>
        <p:nvSpPr>
          <p:cNvPr id="4" name="Double Wave 3">
            <a:extLst>
              <a:ext uri="{FF2B5EF4-FFF2-40B4-BE49-F238E27FC236}">
                <a16:creationId xmlns:a16="http://schemas.microsoft.com/office/drawing/2014/main" id="{DE8BB9AF-C39B-E14A-947F-DA76B2AE12A8}"/>
              </a:ext>
            </a:extLst>
          </p:cNvPr>
          <p:cNvSpPr/>
          <p:nvPr/>
        </p:nvSpPr>
        <p:spPr>
          <a:xfrm>
            <a:off x="1253019" y="1712335"/>
            <a:ext cx="8489985" cy="2812462"/>
          </a:xfrm>
          <a:prstGeom prst="doubleWav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5400" b="1">
                <a:solidFill>
                  <a:schemeClr val="bg1"/>
                </a:solidFill>
              </a:rPr>
              <a:t>MATHEMATICS AND MACHINE LEARNING </a:t>
            </a:r>
            <a:endParaRPr lang="en-US" sz="5400" b="1">
              <a:solidFill>
                <a:schemeClr val="bg1"/>
              </a:solidFill>
            </a:endParaRPr>
          </a:p>
        </p:txBody>
      </p:sp>
      <p:pic>
        <p:nvPicPr>
          <p:cNvPr id="5" name="Picture 6">
            <a:extLst>
              <a:ext uri="{FF2B5EF4-FFF2-40B4-BE49-F238E27FC236}">
                <a16:creationId xmlns:a16="http://schemas.microsoft.com/office/drawing/2014/main" id="{092FF2DF-4B56-5407-C30A-5F9BC11648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378823"/>
            <a:ext cx="1479176" cy="1479176"/>
          </a:xfrm>
          <a:prstGeom prst="rect">
            <a:avLst/>
          </a:prstGeom>
        </p:spPr>
      </p:pic>
    </p:spTree>
    <p:extLst>
      <p:ext uri="{BB962C8B-B14F-4D97-AF65-F5344CB8AC3E}">
        <p14:creationId xmlns:p14="http://schemas.microsoft.com/office/powerpoint/2010/main" val="3996138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FFBDB59-FB82-C903-652E-CFD04052B1C2}"/>
              </a:ext>
            </a:extLst>
          </p:cNvPr>
          <p:cNvSpPr txBox="1"/>
          <p:nvPr/>
        </p:nvSpPr>
        <p:spPr>
          <a:xfrm>
            <a:off x="5179562" y="2514600"/>
            <a:ext cx="1828800" cy="1828800"/>
          </a:xfrm>
          <a:prstGeom prst="rect">
            <a:avLst/>
          </a:prstGeom>
          <a:noFill/>
        </p:spPr>
        <p:txBody>
          <a:bodyPr wrap="square" rtlCol="0">
            <a:spAutoFit/>
          </a:bodyPr>
          <a:lstStyle/>
          <a:p>
            <a:pPr algn="l"/>
            <a:endParaRPr lang="en-US"/>
          </a:p>
        </p:txBody>
      </p:sp>
      <p:sp>
        <p:nvSpPr>
          <p:cNvPr id="10" name="Rectangle 9">
            <a:extLst>
              <a:ext uri="{FF2B5EF4-FFF2-40B4-BE49-F238E27FC236}">
                <a16:creationId xmlns:a16="http://schemas.microsoft.com/office/drawing/2014/main" id="{E3441992-5052-660F-D9A7-6607A6313C03}"/>
              </a:ext>
            </a:extLst>
          </p:cNvPr>
          <p:cNvSpPr/>
          <p:nvPr/>
        </p:nvSpPr>
        <p:spPr>
          <a:xfrm>
            <a:off x="358588" y="374889"/>
            <a:ext cx="11352578" cy="317024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IN" sz="2000" b="1">
                <a:solidFill>
                  <a:schemeClr val="bg1"/>
                </a:solidFill>
              </a:rPr>
              <a:t>         </a:t>
            </a:r>
          </a:p>
          <a:p>
            <a:r>
              <a:rPr lang="en-IN" sz="2000" b="1">
                <a:solidFill>
                  <a:schemeClr val="bg1"/>
                </a:solidFill>
              </a:rPr>
              <a:t>         </a:t>
            </a:r>
          </a:p>
          <a:p>
            <a:r>
              <a:rPr lang="en-IN" sz="2000" b="1">
                <a:solidFill>
                  <a:schemeClr val="bg1"/>
                </a:solidFill>
              </a:rPr>
              <a:t>         </a:t>
            </a:r>
            <a:r>
              <a:rPr lang="en-IN" sz="2000" b="1">
                <a:solidFill>
                  <a:srgbClr val="FF0000"/>
                </a:solidFill>
              </a:rPr>
              <a:t>Cost Function</a:t>
            </a:r>
            <a:r>
              <a:rPr lang="en-IN" sz="2000" b="1">
                <a:solidFill>
                  <a:schemeClr val="bg1"/>
                </a:solidFill>
              </a:rPr>
              <a:t> refers to the functional relationship between cost and output. It is used to calculate how the model is performing. While building our Machine Learning model, our aim is to minimize the cost function.</a:t>
            </a:r>
          </a:p>
          <a:p>
            <a:r>
              <a:rPr lang="en-IN" sz="2000" b="1">
                <a:solidFill>
                  <a:schemeClr val="bg1"/>
                </a:solidFill>
              </a:rPr>
              <a:t>          It can be express as below:</a:t>
            </a:r>
          </a:p>
          <a:p>
            <a:r>
              <a:rPr lang="en-IN" sz="2000" b="1">
                <a:solidFill>
                  <a:schemeClr val="bg1"/>
                </a:solidFill>
              </a:rPr>
              <a:t>                                C= f(Q) ; </a:t>
            </a:r>
          </a:p>
          <a:p>
            <a:r>
              <a:rPr lang="en-IN" sz="2000" b="1">
                <a:solidFill>
                  <a:schemeClr val="bg1"/>
                </a:solidFill>
              </a:rPr>
              <a:t>          Here C = Cost of Production, </a:t>
            </a:r>
          </a:p>
          <a:p>
            <a:r>
              <a:rPr lang="en-IN" sz="2000" b="1">
                <a:solidFill>
                  <a:schemeClr val="bg1"/>
                </a:solidFill>
              </a:rPr>
              <a:t>                   Q = Quantum of output.</a:t>
            </a:r>
          </a:p>
          <a:p>
            <a:endParaRPr lang="en-US" sz="2000" b="1">
              <a:solidFill>
                <a:schemeClr val="bg1"/>
              </a:solidFill>
            </a:endParaRPr>
          </a:p>
        </p:txBody>
      </p:sp>
      <p:sp>
        <p:nvSpPr>
          <p:cNvPr id="12" name="Rectangle 11">
            <a:extLst>
              <a:ext uri="{FF2B5EF4-FFF2-40B4-BE49-F238E27FC236}">
                <a16:creationId xmlns:a16="http://schemas.microsoft.com/office/drawing/2014/main" id="{3A2B54FB-6054-6CE2-F2D5-F4E72660DAAC}"/>
              </a:ext>
            </a:extLst>
          </p:cNvPr>
          <p:cNvSpPr/>
          <p:nvPr/>
        </p:nvSpPr>
        <p:spPr>
          <a:xfrm>
            <a:off x="358588" y="374889"/>
            <a:ext cx="11352578" cy="68865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3200" b="1">
                <a:solidFill>
                  <a:schemeClr val="tx1"/>
                </a:solidFill>
              </a:rPr>
              <a:t>For Example, </a:t>
            </a:r>
            <a:endParaRPr lang="en-US" sz="3200" b="1">
              <a:solidFill>
                <a:schemeClr val="tx1"/>
              </a:solidFill>
            </a:endParaRPr>
          </a:p>
        </p:txBody>
      </p:sp>
      <p:sp>
        <p:nvSpPr>
          <p:cNvPr id="2" name="Rectangle 1">
            <a:extLst>
              <a:ext uri="{FF2B5EF4-FFF2-40B4-BE49-F238E27FC236}">
                <a16:creationId xmlns:a16="http://schemas.microsoft.com/office/drawing/2014/main" id="{3317A88F-C8D0-BD16-61F7-221DE782456B}"/>
              </a:ext>
            </a:extLst>
          </p:cNvPr>
          <p:cNvSpPr/>
          <p:nvPr/>
        </p:nvSpPr>
        <p:spPr>
          <a:xfrm rot="10800000" flipV="1">
            <a:off x="0" y="6515712"/>
            <a:ext cx="12192000" cy="34228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a:solidFill>
                  <a:srgbClr val="FFFF00"/>
                </a:solidFill>
              </a:rPr>
              <a:t> 05/07/22                                                                  9                                                               Ranjan Das</a:t>
            </a:r>
            <a:endParaRPr lang="en-US" sz="2000" b="1">
              <a:solidFill>
                <a:srgbClr val="FFFF00"/>
              </a:solidFill>
            </a:endParaRPr>
          </a:p>
        </p:txBody>
      </p:sp>
    </p:spTree>
    <p:extLst>
      <p:ext uri="{BB962C8B-B14F-4D97-AF65-F5344CB8AC3E}">
        <p14:creationId xmlns:p14="http://schemas.microsoft.com/office/powerpoint/2010/main" val="3360850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B8CEED-3053-60EF-6F32-7D450DF22D48}"/>
              </a:ext>
            </a:extLst>
          </p:cNvPr>
          <p:cNvSpPr/>
          <p:nvPr/>
        </p:nvSpPr>
        <p:spPr>
          <a:xfrm rot="10800000" flipV="1">
            <a:off x="-3" y="6515712"/>
            <a:ext cx="12192000" cy="34228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a:solidFill>
                  <a:srgbClr val="FFFF00"/>
                </a:solidFill>
              </a:rPr>
              <a:t> 05/07/22                                                                 10                                                               Ranjan Das</a:t>
            </a:r>
            <a:endParaRPr lang="en-US" sz="2000" b="1">
              <a:solidFill>
                <a:srgbClr val="FFFF00"/>
              </a:solidFill>
            </a:endParaRPr>
          </a:p>
        </p:txBody>
      </p:sp>
      <p:sp>
        <p:nvSpPr>
          <p:cNvPr id="3" name="Arrow: Pentagon 2">
            <a:extLst>
              <a:ext uri="{FF2B5EF4-FFF2-40B4-BE49-F238E27FC236}">
                <a16:creationId xmlns:a16="http://schemas.microsoft.com/office/drawing/2014/main" id="{DEE767B3-DE0F-8F96-066A-72E691CBDAF3}"/>
              </a:ext>
            </a:extLst>
          </p:cNvPr>
          <p:cNvSpPr/>
          <p:nvPr/>
        </p:nvSpPr>
        <p:spPr>
          <a:xfrm>
            <a:off x="1" y="262828"/>
            <a:ext cx="3190620" cy="1106327"/>
          </a:xfrm>
          <a:prstGeom prst="homePlat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b="1">
                <a:solidFill>
                  <a:srgbClr val="FFFF00"/>
                </a:solidFill>
              </a:rPr>
              <a:t>Probability</a:t>
            </a:r>
            <a:endParaRPr lang="en-US" sz="3200" b="1">
              <a:solidFill>
                <a:srgbClr val="FFFF00"/>
              </a:solidFill>
            </a:endParaRPr>
          </a:p>
        </p:txBody>
      </p:sp>
      <p:sp>
        <p:nvSpPr>
          <p:cNvPr id="4" name="Rectangle 3">
            <a:extLst>
              <a:ext uri="{FF2B5EF4-FFF2-40B4-BE49-F238E27FC236}">
                <a16:creationId xmlns:a16="http://schemas.microsoft.com/office/drawing/2014/main" id="{D4873C05-C81B-C4BB-300E-BBBAC696078E}"/>
              </a:ext>
            </a:extLst>
          </p:cNvPr>
          <p:cNvSpPr/>
          <p:nvPr/>
        </p:nvSpPr>
        <p:spPr>
          <a:xfrm>
            <a:off x="5382997" y="262828"/>
            <a:ext cx="6621559" cy="441919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342900" indent="-342900">
              <a:buFont typeface="Arial" panose="020B0604020202020204" pitchFamily="34" charset="0"/>
              <a:buChar char="•"/>
            </a:pPr>
            <a:r>
              <a:rPr lang="en-IN" sz="2000" b="1">
                <a:solidFill>
                  <a:schemeClr val="bg1"/>
                </a:solidFill>
              </a:rPr>
              <a:t>It deals with the likelihood of an event in a sample space and the certainty of that event.</a:t>
            </a:r>
          </a:p>
          <a:p>
            <a:pPr marL="342900" indent="-342900">
              <a:buFont typeface="Arial" panose="020B0604020202020204" pitchFamily="34" charset="0"/>
              <a:buChar char="•"/>
            </a:pPr>
            <a:endParaRPr lang="en-IN" sz="2000" b="1">
              <a:solidFill>
                <a:schemeClr val="bg1"/>
              </a:solidFill>
            </a:endParaRPr>
          </a:p>
          <a:p>
            <a:pPr marL="342900" indent="-342900">
              <a:buFont typeface="Arial" panose="020B0604020202020204" pitchFamily="34" charset="0"/>
              <a:buChar char="•"/>
            </a:pPr>
            <a:r>
              <a:rPr lang="en-IN" sz="2000" b="1">
                <a:solidFill>
                  <a:schemeClr val="bg1"/>
                </a:solidFill>
              </a:rPr>
              <a:t>Probability is mainly used in the latest technologies (Machine Learning, Deep Learning etc.), to produce better results for future prediction.</a:t>
            </a:r>
          </a:p>
          <a:p>
            <a:pPr marL="342900" indent="-342900">
              <a:buFont typeface="Arial" panose="020B0604020202020204" pitchFamily="34" charset="0"/>
              <a:buChar char="•"/>
            </a:pPr>
            <a:endParaRPr lang="en-IN" sz="2000" b="1">
              <a:solidFill>
                <a:schemeClr val="bg1"/>
              </a:solidFill>
            </a:endParaRPr>
          </a:p>
          <a:p>
            <a:pPr marL="342900" indent="-342900">
              <a:buFont typeface="Arial" panose="020B0604020202020204" pitchFamily="34" charset="0"/>
              <a:buChar char="•"/>
            </a:pPr>
            <a:r>
              <a:rPr lang="en-IN" sz="2000" b="1">
                <a:solidFill>
                  <a:schemeClr val="bg1"/>
                </a:solidFill>
              </a:rPr>
              <a:t>Probability helps in the decision-making aspect to bring out reliable results of a particular problem.</a:t>
            </a:r>
          </a:p>
          <a:p>
            <a:pPr marL="342900" indent="-342900">
              <a:buFont typeface="Arial" panose="020B0604020202020204" pitchFamily="34" charset="0"/>
              <a:buChar char="•"/>
            </a:pPr>
            <a:endParaRPr lang="en-IN" sz="2000" b="1">
              <a:solidFill>
                <a:schemeClr val="bg1"/>
              </a:solidFill>
            </a:endParaRPr>
          </a:p>
          <a:p>
            <a:endParaRPr lang="en-US" sz="2000" b="1">
              <a:solidFill>
                <a:schemeClr val="bg1"/>
              </a:solidFill>
            </a:endParaRPr>
          </a:p>
        </p:txBody>
      </p:sp>
      <p:pic>
        <p:nvPicPr>
          <p:cNvPr id="5" name="Picture 5">
            <a:extLst>
              <a:ext uri="{FF2B5EF4-FFF2-40B4-BE49-F238E27FC236}">
                <a16:creationId xmlns:a16="http://schemas.microsoft.com/office/drawing/2014/main" id="{BAB1498D-EE33-FDD9-F4F2-9F7A8E04C5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388" y="3113386"/>
            <a:ext cx="4886768" cy="3170057"/>
          </a:xfrm>
          <a:prstGeom prst="rect">
            <a:avLst/>
          </a:prstGeom>
        </p:spPr>
      </p:pic>
    </p:spTree>
    <p:extLst>
      <p:ext uri="{BB962C8B-B14F-4D97-AF65-F5344CB8AC3E}">
        <p14:creationId xmlns:p14="http://schemas.microsoft.com/office/powerpoint/2010/main" val="1157110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629CE9-3206-0B00-AB34-E2634C04484B}"/>
              </a:ext>
            </a:extLst>
          </p:cNvPr>
          <p:cNvSpPr/>
          <p:nvPr/>
        </p:nvSpPr>
        <p:spPr>
          <a:xfrm rot="10800000" flipV="1">
            <a:off x="0" y="6515712"/>
            <a:ext cx="12192000" cy="34228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a:solidFill>
                  <a:srgbClr val="FFFF00"/>
                </a:solidFill>
              </a:rPr>
              <a:t> 05/07/22                                                                 11                                                               Ranjan Das</a:t>
            </a:r>
            <a:endParaRPr lang="en-US" sz="2000" b="1">
              <a:solidFill>
                <a:srgbClr val="FFFF00"/>
              </a:solidFill>
            </a:endParaRPr>
          </a:p>
        </p:txBody>
      </p:sp>
      <p:sp>
        <p:nvSpPr>
          <p:cNvPr id="3" name="Rectangle 2">
            <a:extLst>
              <a:ext uri="{FF2B5EF4-FFF2-40B4-BE49-F238E27FC236}">
                <a16:creationId xmlns:a16="http://schemas.microsoft.com/office/drawing/2014/main" id="{F83F4A7D-346C-D1F6-0410-12AC4B3D94B8}"/>
              </a:ext>
            </a:extLst>
          </p:cNvPr>
          <p:cNvSpPr/>
          <p:nvPr/>
        </p:nvSpPr>
        <p:spPr>
          <a:xfrm>
            <a:off x="204149" y="479204"/>
            <a:ext cx="11739284" cy="120779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IN" sz="2000" b="1">
                <a:solidFill>
                  <a:schemeClr val="bg1"/>
                </a:solidFill>
              </a:rPr>
              <a:t>        The Naive Bayes algorithm is an example with a simple assumption that all the input features are independent. </a:t>
            </a:r>
          </a:p>
        </p:txBody>
      </p:sp>
      <p:sp>
        <p:nvSpPr>
          <p:cNvPr id="4" name="Rectangle 3">
            <a:extLst>
              <a:ext uri="{FF2B5EF4-FFF2-40B4-BE49-F238E27FC236}">
                <a16:creationId xmlns:a16="http://schemas.microsoft.com/office/drawing/2014/main" id="{E270E2C6-72EE-C5DE-C8B5-1144749887FB}"/>
              </a:ext>
            </a:extLst>
          </p:cNvPr>
          <p:cNvSpPr/>
          <p:nvPr/>
        </p:nvSpPr>
        <p:spPr>
          <a:xfrm>
            <a:off x="204149" y="332509"/>
            <a:ext cx="11739284" cy="64545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3200" b="1">
                <a:solidFill>
                  <a:schemeClr val="tx1"/>
                </a:solidFill>
              </a:rPr>
              <a:t>Naive Bayes Algorithm </a:t>
            </a:r>
            <a:endParaRPr lang="en-US" sz="3200" b="1">
              <a:solidFill>
                <a:schemeClr val="tx1"/>
              </a:solidFill>
            </a:endParaRPr>
          </a:p>
        </p:txBody>
      </p:sp>
      <p:pic>
        <p:nvPicPr>
          <p:cNvPr id="5" name="Picture 5">
            <a:extLst>
              <a:ext uri="{FF2B5EF4-FFF2-40B4-BE49-F238E27FC236}">
                <a16:creationId xmlns:a16="http://schemas.microsoft.com/office/drawing/2014/main" id="{10AA4BC4-48D5-C48C-CDC1-7E5AD012B7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4503" y="1833690"/>
            <a:ext cx="9686493" cy="4388631"/>
          </a:xfrm>
          <a:prstGeom prst="rect">
            <a:avLst/>
          </a:prstGeom>
        </p:spPr>
      </p:pic>
    </p:spTree>
    <p:extLst>
      <p:ext uri="{BB962C8B-B14F-4D97-AF65-F5344CB8AC3E}">
        <p14:creationId xmlns:p14="http://schemas.microsoft.com/office/powerpoint/2010/main" val="2360373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45552F-6E30-7CA9-C0CE-D79A3D2BE641}"/>
              </a:ext>
            </a:extLst>
          </p:cNvPr>
          <p:cNvSpPr/>
          <p:nvPr/>
        </p:nvSpPr>
        <p:spPr>
          <a:xfrm rot="10800000" flipV="1">
            <a:off x="0" y="6515712"/>
            <a:ext cx="12192000" cy="34228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a:solidFill>
                  <a:srgbClr val="FFFF00"/>
                </a:solidFill>
              </a:rPr>
              <a:t> 05/07/22                                                                 12                                                               Ranjan Das</a:t>
            </a:r>
            <a:endParaRPr lang="en-US" sz="2000" b="1">
              <a:solidFill>
                <a:srgbClr val="FFFF00"/>
              </a:solidFill>
            </a:endParaRPr>
          </a:p>
        </p:txBody>
      </p:sp>
      <p:sp>
        <p:nvSpPr>
          <p:cNvPr id="5" name="Arrow: Pentagon 4">
            <a:extLst>
              <a:ext uri="{FF2B5EF4-FFF2-40B4-BE49-F238E27FC236}">
                <a16:creationId xmlns:a16="http://schemas.microsoft.com/office/drawing/2014/main" id="{27263B6B-67DB-BEF1-29BF-E56A7BFD885A}"/>
              </a:ext>
            </a:extLst>
          </p:cNvPr>
          <p:cNvSpPr/>
          <p:nvPr/>
        </p:nvSpPr>
        <p:spPr>
          <a:xfrm>
            <a:off x="0" y="236620"/>
            <a:ext cx="2872781" cy="1108085"/>
          </a:xfrm>
          <a:prstGeom prst="homePlat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b="1">
                <a:solidFill>
                  <a:srgbClr val="FFFF00"/>
                </a:solidFill>
              </a:rPr>
              <a:t>Statistics </a:t>
            </a:r>
          </a:p>
        </p:txBody>
      </p:sp>
      <p:sp>
        <p:nvSpPr>
          <p:cNvPr id="6" name="Rectangle 5">
            <a:extLst>
              <a:ext uri="{FF2B5EF4-FFF2-40B4-BE49-F238E27FC236}">
                <a16:creationId xmlns:a16="http://schemas.microsoft.com/office/drawing/2014/main" id="{E0C827D7-8AC3-1645-6CA2-9B16E99390A5}"/>
              </a:ext>
            </a:extLst>
          </p:cNvPr>
          <p:cNvSpPr/>
          <p:nvPr/>
        </p:nvSpPr>
        <p:spPr>
          <a:xfrm>
            <a:off x="232470" y="3422552"/>
            <a:ext cx="11727059" cy="298035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IN" sz="2000" b="1">
                <a:solidFill>
                  <a:schemeClr val="bg1"/>
                </a:solidFill>
              </a:rPr>
              <a:t>Statistics plays an important role in the field of the technologies to work on more complex data and acts as the mejor key factor behind the development and growth of an organisation.</a:t>
            </a:r>
          </a:p>
          <a:p>
            <a:pPr marL="342900" indent="-342900">
              <a:buFont typeface="Arial" panose="020B0604020202020204" pitchFamily="34" charset="0"/>
              <a:buChar char="•"/>
            </a:pPr>
            <a:endParaRPr lang="en-IN" sz="2000" b="1">
              <a:solidFill>
                <a:schemeClr val="bg1"/>
              </a:solidFill>
            </a:endParaRPr>
          </a:p>
          <a:p>
            <a:pPr marL="342900" indent="-342900">
              <a:buFont typeface="Arial" panose="020B0604020202020204" pitchFamily="34" charset="0"/>
              <a:buChar char="•"/>
            </a:pPr>
            <a:r>
              <a:rPr lang="en-IN" sz="2000" b="1">
                <a:solidFill>
                  <a:schemeClr val="bg1"/>
                </a:solidFill>
              </a:rPr>
              <a:t>It helps to draw insights from the data and also helps to transform sample observations into meaningful information.</a:t>
            </a:r>
          </a:p>
          <a:p>
            <a:pPr marL="342900" indent="-342900">
              <a:buFont typeface="Arial" panose="020B0604020202020204" pitchFamily="34" charset="0"/>
              <a:buChar char="•"/>
            </a:pPr>
            <a:endParaRPr lang="en-IN" sz="2000" b="1">
              <a:solidFill>
                <a:schemeClr val="bg1"/>
              </a:solidFill>
            </a:endParaRPr>
          </a:p>
          <a:p>
            <a:pPr marL="342900" indent="-342900">
              <a:buFont typeface="Arial" panose="020B0604020202020204" pitchFamily="34" charset="0"/>
              <a:buChar char="•"/>
            </a:pPr>
            <a:r>
              <a:rPr lang="en-IN" sz="2000" b="1">
                <a:solidFill>
                  <a:schemeClr val="bg1"/>
                </a:solidFill>
              </a:rPr>
              <a:t>Statistics deals with the collection, presentation, analysis and interpretation of numerical data.</a:t>
            </a:r>
            <a:endParaRPr lang="en-US" sz="2000" b="1">
              <a:solidFill>
                <a:schemeClr val="bg1"/>
              </a:solidFill>
            </a:endParaRPr>
          </a:p>
        </p:txBody>
      </p:sp>
      <p:pic>
        <p:nvPicPr>
          <p:cNvPr id="8" name="Picture 8">
            <a:extLst>
              <a:ext uri="{FF2B5EF4-FFF2-40B4-BE49-F238E27FC236}">
                <a16:creationId xmlns:a16="http://schemas.microsoft.com/office/drawing/2014/main" id="{660C73D4-D555-A421-FC0C-05CFEEE529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572" y="97797"/>
            <a:ext cx="5681722" cy="3108236"/>
          </a:xfrm>
          <a:prstGeom prst="rect">
            <a:avLst/>
          </a:prstGeom>
        </p:spPr>
      </p:pic>
    </p:spTree>
    <p:extLst>
      <p:ext uri="{BB962C8B-B14F-4D97-AF65-F5344CB8AC3E}">
        <p14:creationId xmlns:p14="http://schemas.microsoft.com/office/powerpoint/2010/main" val="2699085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6EFDE22-4EC1-4ABC-0197-3094A6E88AD3}"/>
              </a:ext>
            </a:extLst>
          </p:cNvPr>
          <p:cNvSpPr/>
          <p:nvPr/>
        </p:nvSpPr>
        <p:spPr>
          <a:xfrm rot="10800000" flipV="1">
            <a:off x="0" y="6515712"/>
            <a:ext cx="12192000" cy="34228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a:solidFill>
                  <a:srgbClr val="FFFF00"/>
                </a:solidFill>
              </a:rPr>
              <a:t> 05/07/22                                                                 13                                                               Ranjan Das</a:t>
            </a:r>
            <a:endParaRPr lang="en-US" sz="2000" b="1">
              <a:solidFill>
                <a:srgbClr val="FFFF00"/>
              </a:solidFill>
            </a:endParaRPr>
          </a:p>
        </p:txBody>
      </p:sp>
      <p:sp>
        <p:nvSpPr>
          <p:cNvPr id="6" name="Rectangle 5">
            <a:extLst>
              <a:ext uri="{FF2B5EF4-FFF2-40B4-BE49-F238E27FC236}">
                <a16:creationId xmlns:a16="http://schemas.microsoft.com/office/drawing/2014/main" id="{F1C24AD9-044D-70FF-DD6A-109C9D4738DF}"/>
              </a:ext>
            </a:extLst>
          </p:cNvPr>
          <p:cNvSpPr/>
          <p:nvPr/>
        </p:nvSpPr>
        <p:spPr>
          <a:xfrm>
            <a:off x="0" y="220043"/>
            <a:ext cx="12192000" cy="85572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3200" b="1">
                <a:solidFill>
                  <a:schemeClr val="tx1"/>
                </a:solidFill>
              </a:rPr>
              <a:t>Conclusion </a:t>
            </a:r>
            <a:endParaRPr lang="en-US" sz="3200" b="1">
              <a:solidFill>
                <a:schemeClr val="tx1"/>
              </a:solidFill>
            </a:endParaRPr>
          </a:p>
        </p:txBody>
      </p:sp>
      <p:sp>
        <p:nvSpPr>
          <p:cNvPr id="8" name="TextBox 7">
            <a:extLst>
              <a:ext uri="{FF2B5EF4-FFF2-40B4-BE49-F238E27FC236}">
                <a16:creationId xmlns:a16="http://schemas.microsoft.com/office/drawing/2014/main" id="{06B16E8E-1F85-1F6D-8D53-7570BDC58979}"/>
              </a:ext>
            </a:extLst>
          </p:cNvPr>
          <p:cNvSpPr txBox="1"/>
          <p:nvPr/>
        </p:nvSpPr>
        <p:spPr>
          <a:xfrm>
            <a:off x="148733" y="1075765"/>
            <a:ext cx="11894534" cy="2031325"/>
          </a:xfrm>
          <a:prstGeom prst="rect">
            <a:avLst/>
          </a:prstGeom>
          <a:noFill/>
        </p:spPr>
        <p:txBody>
          <a:bodyPr wrap="square" rtlCol="0" anchor="ctr">
            <a:spAutoFit/>
          </a:bodyPr>
          <a:lstStyle/>
          <a:p>
            <a:r>
              <a:rPr lang="en-IN" b="1"/>
              <a:t>       For machine learning enthusiasts and aspirants, mathematics is a crucial aspect to focus on, and it is important to build a strong foundation in Math. Each and every concept  in Machine Learning, every small algorithm to solving a problem directly or indirectly has a relation to Mathematics.</a:t>
            </a:r>
          </a:p>
          <a:p>
            <a:endParaRPr lang="en-IN" b="1"/>
          </a:p>
          <a:p>
            <a:r>
              <a:rPr lang="en-IN" b="1"/>
              <a:t>       An understanding of math is paramount to enable us to come up with machine learning solutions to real world problems. A thorough knowledge of math concepts also helps us enhance our problem-solving skills.</a:t>
            </a:r>
            <a:endParaRPr lang="en-US" b="1"/>
          </a:p>
        </p:txBody>
      </p:sp>
      <p:sp>
        <p:nvSpPr>
          <p:cNvPr id="9" name="Minus Sign 8">
            <a:extLst>
              <a:ext uri="{FF2B5EF4-FFF2-40B4-BE49-F238E27FC236}">
                <a16:creationId xmlns:a16="http://schemas.microsoft.com/office/drawing/2014/main" id="{2AB73E51-A095-070E-C5B5-8850F42A328F}"/>
              </a:ext>
            </a:extLst>
          </p:cNvPr>
          <p:cNvSpPr/>
          <p:nvPr/>
        </p:nvSpPr>
        <p:spPr>
          <a:xfrm>
            <a:off x="9873809" y="5244757"/>
            <a:ext cx="2631957" cy="1772163"/>
          </a:xfrm>
          <a:prstGeom prst="mathMinus">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b="1">
                <a:solidFill>
                  <a:schemeClr val="tx1"/>
                </a:solidFill>
              </a:rPr>
              <a:t>Source: Internet </a:t>
            </a:r>
            <a:endParaRPr lang="en-US" b="1">
              <a:solidFill>
                <a:schemeClr val="tx1"/>
              </a:solidFill>
            </a:endParaRPr>
          </a:p>
        </p:txBody>
      </p:sp>
    </p:spTree>
    <p:extLst>
      <p:ext uri="{BB962C8B-B14F-4D97-AF65-F5344CB8AC3E}">
        <p14:creationId xmlns:p14="http://schemas.microsoft.com/office/powerpoint/2010/main" val="1374293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CE076E-C602-934A-6B29-98A974828C8A}"/>
              </a:ext>
            </a:extLst>
          </p:cNvPr>
          <p:cNvSpPr/>
          <p:nvPr/>
        </p:nvSpPr>
        <p:spPr>
          <a:xfrm rot="10800000" flipV="1">
            <a:off x="0" y="6515712"/>
            <a:ext cx="12192000" cy="34228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a:solidFill>
                  <a:srgbClr val="FFFF00"/>
                </a:solidFill>
              </a:rPr>
              <a:t> 05/07/22                                                                 14                                                               Ranjan Das</a:t>
            </a:r>
            <a:endParaRPr lang="en-US" sz="2000" b="1">
              <a:solidFill>
                <a:srgbClr val="FFFF00"/>
              </a:solidFill>
            </a:endParaRPr>
          </a:p>
        </p:txBody>
      </p:sp>
      <p:sp>
        <p:nvSpPr>
          <p:cNvPr id="6" name="Scroll: Horizontal 5">
            <a:extLst>
              <a:ext uri="{FF2B5EF4-FFF2-40B4-BE49-F238E27FC236}">
                <a16:creationId xmlns:a16="http://schemas.microsoft.com/office/drawing/2014/main" id="{1555E534-73B2-B78F-9C4F-70970AD8F91B}"/>
              </a:ext>
            </a:extLst>
          </p:cNvPr>
          <p:cNvSpPr/>
          <p:nvPr/>
        </p:nvSpPr>
        <p:spPr>
          <a:xfrm>
            <a:off x="2420471" y="1399422"/>
            <a:ext cx="7689272" cy="3857155"/>
          </a:xfrm>
          <a:prstGeom prst="horizontalScrol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9600" b="1" i="1" u="sng">
                <a:solidFill>
                  <a:srgbClr val="FF0000"/>
                </a:solidFill>
              </a:rPr>
              <a:t>Thank You</a:t>
            </a:r>
            <a:endParaRPr lang="en-US" sz="9600" b="1" i="1" u="sng">
              <a:solidFill>
                <a:srgbClr val="FF0000"/>
              </a:solidFill>
            </a:endParaRPr>
          </a:p>
        </p:txBody>
      </p:sp>
    </p:spTree>
    <p:extLst>
      <p:ext uri="{BB962C8B-B14F-4D97-AF65-F5344CB8AC3E}">
        <p14:creationId xmlns:p14="http://schemas.microsoft.com/office/powerpoint/2010/main" val="1934938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5F3A8EB-39B8-8E60-658C-2BB7D4D60B59}"/>
              </a:ext>
            </a:extLst>
          </p:cNvPr>
          <p:cNvSpPr/>
          <p:nvPr/>
        </p:nvSpPr>
        <p:spPr>
          <a:xfrm>
            <a:off x="383037" y="509614"/>
            <a:ext cx="11315904" cy="258321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b"/>
          <a:lstStyle/>
          <a:p>
            <a:r>
              <a:rPr lang="en-IN" sz="1350">
                <a:solidFill>
                  <a:schemeClr val="bg1"/>
                </a:solidFill>
              </a:rPr>
              <a:t>   </a:t>
            </a:r>
            <a:r>
              <a:rPr lang="en-IN" sz="1350" b="1">
                <a:solidFill>
                  <a:schemeClr val="bg1"/>
                </a:solidFill>
              </a:rPr>
              <a:t> </a:t>
            </a:r>
            <a:r>
              <a:rPr lang="en-IN" b="1">
                <a:solidFill>
                  <a:schemeClr val="bg1"/>
                </a:solidFill>
              </a:rPr>
              <a:t>     Mathematics is a very crucial part of our day-to-day life. From the day we born to death, we use mathematics knowingly or unknowingly in verious types of applications we used and in many scenarios.</a:t>
            </a:r>
          </a:p>
          <a:p>
            <a:r>
              <a:rPr lang="en-IN" b="1">
                <a:solidFill>
                  <a:schemeClr val="bg1"/>
                </a:solidFill>
              </a:rPr>
              <a:t>         Mathematics has gained a greater significance in the field of the latest technologies like- Machine Learning, Deep Learning, Artificial Intelligence and many more technologies. Every new technology in today’s world is directly or indirectly related to mathematics.</a:t>
            </a:r>
          </a:p>
          <a:p>
            <a:endParaRPr lang="en-US">
              <a:solidFill>
                <a:schemeClr val="bg1"/>
              </a:solidFill>
            </a:endParaRPr>
          </a:p>
        </p:txBody>
      </p:sp>
      <p:sp>
        <p:nvSpPr>
          <p:cNvPr id="8" name="Rectangle 7">
            <a:extLst>
              <a:ext uri="{FF2B5EF4-FFF2-40B4-BE49-F238E27FC236}">
                <a16:creationId xmlns:a16="http://schemas.microsoft.com/office/drawing/2014/main" id="{34EFCE0E-BE55-DAE3-72BE-8EE1D85C65FC}"/>
              </a:ext>
            </a:extLst>
          </p:cNvPr>
          <p:cNvSpPr/>
          <p:nvPr/>
        </p:nvSpPr>
        <p:spPr>
          <a:xfrm>
            <a:off x="383037" y="509614"/>
            <a:ext cx="11315904" cy="57837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IN" sz="3000" b="1">
                <a:solidFill>
                  <a:schemeClr val="tx1"/>
                </a:solidFill>
              </a:rPr>
              <a:t>Introduction</a:t>
            </a:r>
            <a:r>
              <a:rPr lang="en-IN" sz="1350">
                <a:solidFill>
                  <a:schemeClr val="tx1"/>
                </a:solidFill>
              </a:rPr>
              <a:t> </a:t>
            </a:r>
            <a:endParaRPr lang="en-US" sz="1350">
              <a:solidFill>
                <a:schemeClr val="tx1"/>
              </a:solidFill>
            </a:endParaRPr>
          </a:p>
        </p:txBody>
      </p:sp>
      <p:sp>
        <p:nvSpPr>
          <p:cNvPr id="12" name="Rectangle 11">
            <a:extLst>
              <a:ext uri="{FF2B5EF4-FFF2-40B4-BE49-F238E27FC236}">
                <a16:creationId xmlns:a16="http://schemas.microsoft.com/office/drawing/2014/main" id="{C81E61F0-E64B-CD9F-7898-5A57134F27F7}"/>
              </a:ext>
            </a:extLst>
          </p:cNvPr>
          <p:cNvSpPr/>
          <p:nvPr/>
        </p:nvSpPr>
        <p:spPr>
          <a:xfrm>
            <a:off x="383035" y="3517018"/>
            <a:ext cx="11315904" cy="2004835"/>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IN" b="1"/>
              <a:t>        </a:t>
            </a:r>
            <a:r>
              <a:rPr lang="en-IN" b="1">
                <a:solidFill>
                  <a:schemeClr val="bg1"/>
                </a:solidFill>
              </a:rPr>
              <a:t>Every algorithm built in the latest technologies has a mathematical function behind it. Mathematics helps to build logic behind every problem that we encounter in our day-to-day applications.</a:t>
            </a:r>
          </a:p>
          <a:p>
            <a:endParaRPr lang="en-IN">
              <a:solidFill>
                <a:schemeClr val="bg1"/>
              </a:solidFill>
            </a:endParaRPr>
          </a:p>
        </p:txBody>
      </p:sp>
      <p:sp>
        <p:nvSpPr>
          <p:cNvPr id="13" name="Rectangle 12">
            <a:extLst>
              <a:ext uri="{FF2B5EF4-FFF2-40B4-BE49-F238E27FC236}">
                <a16:creationId xmlns:a16="http://schemas.microsoft.com/office/drawing/2014/main" id="{6CA83D85-82D9-95FD-7A4A-44CDB797879C}"/>
              </a:ext>
            </a:extLst>
          </p:cNvPr>
          <p:cNvSpPr/>
          <p:nvPr/>
        </p:nvSpPr>
        <p:spPr>
          <a:xfrm>
            <a:off x="383036" y="3517018"/>
            <a:ext cx="11315903" cy="6760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3200" b="1">
                <a:solidFill>
                  <a:schemeClr val="tx1"/>
                </a:solidFill>
              </a:rPr>
              <a:t>How is mathematics related to latest technologies ??</a:t>
            </a:r>
            <a:endParaRPr lang="en-US" sz="3200" b="1">
              <a:solidFill>
                <a:schemeClr val="tx1"/>
              </a:solidFill>
            </a:endParaRPr>
          </a:p>
        </p:txBody>
      </p:sp>
      <p:sp>
        <p:nvSpPr>
          <p:cNvPr id="6" name="Rectangle 5">
            <a:extLst>
              <a:ext uri="{FF2B5EF4-FFF2-40B4-BE49-F238E27FC236}">
                <a16:creationId xmlns:a16="http://schemas.microsoft.com/office/drawing/2014/main" id="{09EE9183-20E9-EB29-C756-9FA36212854A}"/>
              </a:ext>
            </a:extLst>
          </p:cNvPr>
          <p:cNvSpPr/>
          <p:nvPr/>
        </p:nvSpPr>
        <p:spPr>
          <a:xfrm rot="10800000" flipV="1">
            <a:off x="0" y="6515712"/>
            <a:ext cx="12192000" cy="34228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a:solidFill>
                  <a:srgbClr val="FFFF00"/>
                </a:solidFill>
              </a:rPr>
              <a:t> 05/07/22                                                                  1                                                               Ranjan Das</a:t>
            </a:r>
            <a:endParaRPr lang="en-US" sz="2000" b="1">
              <a:solidFill>
                <a:srgbClr val="FFFF00"/>
              </a:solidFill>
            </a:endParaRPr>
          </a:p>
        </p:txBody>
      </p:sp>
    </p:spTree>
    <p:extLst>
      <p:ext uri="{BB962C8B-B14F-4D97-AF65-F5344CB8AC3E}">
        <p14:creationId xmlns:p14="http://schemas.microsoft.com/office/powerpoint/2010/main" val="1241538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0E8536-0800-3FEB-A946-78E47E9645E2}"/>
              </a:ext>
            </a:extLst>
          </p:cNvPr>
          <p:cNvSpPr/>
          <p:nvPr/>
        </p:nvSpPr>
        <p:spPr>
          <a:xfrm rot="10800000" flipV="1">
            <a:off x="-1" y="268941"/>
            <a:ext cx="12192000" cy="99019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3200" b="1">
                <a:solidFill>
                  <a:schemeClr val="tx1"/>
                </a:solidFill>
              </a:rPr>
              <a:t>Application of mathematics in Machine Learning </a:t>
            </a:r>
            <a:endParaRPr lang="en-US" sz="3200" b="1">
              <a:solidFill>
                <a:schemeClr val="tx1"/>
              </a:solidFill>
            </a:endParaRPr>
          </a:p>
        </p:txBody>
      </p:sp>
      <p:sp>
        <p:nvSpPr>
          <p:cNvPr id="3" name="Rectangle 2">
            <a:extLst>
              <a:ext uri="{FF2B5EF4-FFF2-40B4-BE49-F238E27FC236}">
                <a16:creationId xmlns:a16="http://schemas.microsoft.com/office/drawing/2014/main" id="{92D7E786-0A5C-3978-9B37-1A32333E33D2}"/>
              </a:ext>
            </a:extLst>
          </p:cNvPr>
          <p:cNvSpPr/>
          <p:nvPr/>
        </p:nvSpPr>
        <p:spPr>
          <a:xfrm>
            <a:off x="354716" y="1601677"/>
            <a:ext cx="11482566" cy="228110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2000" b="1">
              <a:solidFill>
                <a:schemeClr val="bg1"/>
              </a:solidFill>
            </a:endParaRPr>
          </a:p>
          <a:p>
            <a:endParaRPr lang="en-IN" sz="2000" b="1">
              <a:solidFill>
                <a:schemeClr val="bg1"/>
              </a:solidFill>
            </a:endParaRPr>
          </a:p>
          <a:p>
            <a:r>
              <a:rPr lang="en-IN" sz="2000" b="1">
                <a:solidFill>
                  <a:schemeClr val="bg1"/>
                </a:solidFill>
              </a:rPr>
              <a:t>        Machine Learning is the science of getting computers to learn and act like humans do, and improve their learning over time in autonomous fashion, by feeding them data and information in the form of observations and real-world interactions.</a:t>
            </a:r>
            <a:endParaRPr lang="en-US" sz="2000" b="1">
              <a:solidFill>
                <a:schemeClr val="bg1"/>
              </a:solidFill>
            </a:endParaRPr>
          </a:p>
        </p:txBody>
      </p:sp>
      <p:sp>
        <p:nvSpPr>
          <p:cNvPr id="4" name="Rectangle 3">
            <a:extLst>
              <a:ext uri="{FF2B5EF4-FFF2-40B4-BE49-F238E27FC236}">
                <a16:creationId xmlns:a16="http://schemas.microsoft.com/office/drawing/2014/main" id="{AD368F81-A567-CBF3-3D39-1BE218741820}"/>
              </a:ext>
            </a:extLst>
          </p:cNvPr>
          <p:cNvSpPr/>
          <p:nvPr/>
        </p:nvSpPr>
        <p:spPr>
          <a:xfrm>
            <a:off x="354716" y="1601677"/>
            <a:ext cx="11482566" cy="71713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b="1">
                <a:solidFill>
                  <a:schemeClr val="tx1"/>
                </a:solidFill>
              </a:rPr>
              <a:t>What is Machine Learning ??</a:t>
            </a:r>
            <a:endParaRPr lang="en-US" sz="2400" b="1">
              <a:solidFill>
                <a:schemeClr val="tx1"/>
              </a:solidFill>
            </a:endParaRPr>
          </a:p>
        </p:txBody>
      </p:sp>
      <p:sp>
        <p:nvSpPr>
          <p:cNvPr id="9" name="Rectangle 8">
            <a:extLst>
              <a:ext uri="{FF2B5EF4-FFF2-40B4-BE49-F238E27FC236}">
                <a16:creationId xmlns:a16="http://schemas.microsoft.com/office/drawing/2014/main" id="{21292C59-AF78-7C4E-52E4-0CF605733BED}"/>
              </a:ext>
            </a:extLst>
          </p:cNvPr>
          <p:cNvSpPr/>
          <p:nvPr/>
        </p:nvSpPr>
        <p:spPr>
          <a:xfrm rot="10800000" flipV="1">
            <a:off x="-1" y="6515712"/>
            <a:ext cx="12192000" cy="34228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a:solidFill>
                  <a:srgbClr val="FFFF00"/>
                </a:solidFill>
              </a:rPr>
              <a:t> 05/07/22                                                                  2                                                               Ranjan Das</a:t>
            </a:r>
            <a:endParaRPr lang="en-US" sz="2000" b="1">
              <a:solidFill>
                <a:srgbClr val="FFFF00"/>
              </a:solidFill>
            </a:endParaRPr>
          </a:p>
        </p:txBody>
      </p:sp>
    </p:spTree>
    <p:extLst>
      <p:ext uri="{BB962C8B-B14F-4D97-AF65-F5344CB8AC3E}">
        <p14:creationId xmlns:p14="http://schemas.microsoft.com/office/powerpoint/2010/main" val="1773859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E828B3-15BD-846A-CD67-4BB70567E599}"/>
              </a:ext>
            </a:extLst>
          </p:cNvPr>
          <p:cNvSpPr/>
          <p:nvPr/>
        </p:nvSpPr>
        <p:spPr>
          <a:xfrm>
            <a:off x="0" y="163454"/>
            <a:ext cx="12192000" cy="100608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3200" b="1"/>
              <a:t>Application of Machine Learning</a:t>
            </a:r>
            <a:r>
              <a:rPr lang="en-IN" sz="3200"/>
              <a:t> </a:t>
            </a:r>
            <a:endParaRPr lang="en-US" sz="3200"/>
          </a:p>
        </p:txBody>
      </p:sp>
      <p:pic>
        <p:nvPicPr>
          <p:cNvPr id="3" name="Picture 3">
            <a:extLst>
              <a:ext uri="{FF2B5EF4-FFF2-40B4-BE49-F238E27FC236}">
                <a16:creationId xmlns:a16="http://schemas.microsoft.com/office/drawing/2014/main" id="{BAEC7493-7754-BAE5-FAD6-F8B2094906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8654" y="1330291"/>
            <a:ext cx="7772400" cy="4671987"/>
          </a:xfrm>
          <a:prstGeom prst="rect">
            <a:avLst/>
          </a:prstGeom>
        </p:spPr>
      </p:pic>
      <p:sp>
        <p:nvSpPr>
          <p:cNvPr id="10" name="Rectangle 9">
            <a:extLst>
              <a:ext uri="{FF2B5EF4-FFF2-40B4-BE49-F238E27FC236}">
                <a16:creationId xmlns:a16="http://schemas.microsoft.com/office/drawing/2014/main" id="{2755F3B5-3E94-D83D-AB5A-9A72BD4A40E2}"/>
              </a:ext>
            </a:extLst>
          </p:cNvPr>
          <p:cNvSpPr/>
          <p:nvPr/>
        </p:nvSpPr>
        <p:spPr>
          <a:xfrm rot="10800000" flipV="1">
            <a:off x="0" y="6507154"/>
            <a:ext cx="12192000" cy="34228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a:solidFill>
                  <a:srgbClr val="FFFF00"/>
                </a:solidFill>
              </a:rPr>
              <a:t> 05/07/22                                                                  3                                                               Ranjan Das</a:t>
            </a:r>
            <a:endParaRPr lang="en-US" sz="2000" b="1">
              <a:solidFill>
                <a:srgbClr val="FFFF00"/>
              </a:solidFill>
            </a:endParaRPr>
          </a:p>
        </p:txBody>
      </p:sp>
    </p:spTree>
    <p:extLst>
      <p:ext uri="{BB962C8B-B14F-4D97-AF65-F5344CB8AC3E}">
        <p14:creationId xmlns:p14="http://schemas.microsoft.com/office/powerpoint/2010/main" val="707325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3373CA-CE05-393D-0F43-EE7E0D86FD4C}"/>
              </a:ext>
            </a:extLst>
          </p:cNvPr>
          <p:cNvSpPr/>
          <p:nvPr/>
        </p:nvSpPr>
        <p:spPr>
          <a:xfrm>
            <a:off x="0" y="269956"/>
            <a:ext cx="12192000" cy="96472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3200" b="1">
                <a:solidFill>
                  <a:schemeClr val="tx1"/>
                </a:solidFill>
              </a:rPr>
              <a:t>Foundation Pillars of Latest Technologies </a:t>
            </a:r>
            <a:endParaRPr lang="en-US" sz="3200" b="1">
              <a:solidFill>
                <a:schemeClr val="tx1"/>
              </a:solidFill>
            </a:endParaRPr>
          </a:p>
        </p:txBody>
      </p:sp>
      <p:sp>
        <p:nvSpPr>
          <p:cNvPr id="8" name="TextBox 7">
            <a:extLst>
              <a:ext uri="{FF2B5EF4-FFF2-40B4-BE49-F238E27FC236}">
                <a16:creationId xmlns:a16="http://schemas.microsoft.com/office/drawing/2014/main" id="{176DD202-617B-D345-1D82-EFB9AF759128}"/>
              </a:ext>
            </a:extLst>
          </p:cNvPr>
          <p:cNvSpPr txBox="1"/>
          <p:nvPr/>
        </p:nvSpPr>
        <p:spPr>
          <a:xfrm rot="10800000" flipV="1">
            <a:off x="319877" y="1689364"/>
            <a:ext cx="11552245" cy="2554545"/>
          </a:xfrm>
          <a:prstGeom prst="rect">
            <a:avLst/>
          </a:prstGeom>
          <a:noFill/>
        </p:spPr>
        <p:txBody>
          <a:bodyPr wrap="square" rtlCol="0" anchor="ctr">
            <a:spAutoFit/>
          </a:bodyPr>
          <a:lstStyle/>
          <a:p>
            <a:r>
              <a:rPr lang="en-IN" sz="2000" b="1"/>
              <a:t>The main concepts used in developing any type of new technology or solving any complex problem or discovering new algorithm are </a:t>
            </a:r>
          </a:p>
          <a:p>
            <a:r>
              <a:rPr lang="en-IN" sz="2000" b="1"/>
              <a:t>                1. Linear Algebra,</a:t>
            </a:r>
          </a:p>
          <a:p>
            <a:r>
              <a:rPr lang="en-IN" sz="2000" b="1"/>
              <a:t>                2. Calculas,</a:t>
            </a:r>
          </a:p>
          <a:p>
            <a:r>
              <a:rPr lang="en-IN" sz="2000" b="1"/>
              <a:t>                3. Probability,</a:t>
            </a:r>
          </a:p>
          <a:p>
            <a:r>
              <a:rPr lang="en-IN" sz="2000" b="1"/>
              <a:t>                4. Statistics.</a:t>
            </a:r>
          </a:p>
          <a:p>
            <a:r>
              <a:rPr lang="en-IN" sz="2000" b="1"/>
              <a:t>We can say these concepts are the foundation pillars for enhancement of any latest technology or any new application in the real world.</a:t>
            </a:r>
            <a:endParaRPr lang="en-US" sz="2000" b="1"/>
          </a:p>
        </p:txBody>
      </p:sp>
      <p:sp>
        <p:nvSpPr>
          <p:cNvPr id="2" name="Rectangle 1">
            <a:extLst>
              <a:ext uri="{FF2B5EF4-FFF2-40B4-BE49-F238E27FC236}">
                <a16:creationId xmlns:a16="http://schemas.microsoft.com/office/drawing/2014/main" id="{9F2E94F9-A5B7-2944-995C-D6715F14FBCD}"/>
              </a:ext>
            </a:extLst>
          </p:cNvPr>
          <p:cNvSpPr/>
          <p:nvPr/>
        </p:nvSpPr>
        <p:spPr>
          <a:xfrm rot="10800000" flipV="1">
            <a:off x="0" y="6515712"/>
            <a:ext cx="12192000" cy="34228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a:solidFill>
                  <a:srgbClr val="FFFF00"/>
                </a:solidFill>
              </a:rPr>
              <a:t> 05/07/22                                                                  4                                                               Ranjan Das</a:t>
            </a:r>
            <a:endParaRPr lang="en-US" sz="2000" b="1">
              <a:solidFill>
                <a:srgbClr val="FFFF00"/>
              </a:solidFill>
            </a:endParaRPr>
          </a:p>
        </p:txBody>
      </p:sp>
    </p:spTree>
    <p:extLst>
      <p:ext uri="{BB962C8B-B14F-4D97-AF65-F5344CB8AC3E}">
        <p14:creationId xmlns:p14="http://schemas.microsoft.com/office/powerpoint/2010/main" val="2247005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4F5C2ABF-AC8A-B25D-6A59-92DF796583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1671" y="520549"/>
            <a:ext cx="9288658" cy="5596860"/>
          </a:xfrm>
          <a:prstGeom prst="rect">
            <a:avLst/>
          </a:prstGeom>
        </p:spPr>
      </p:pic>
      <p:sp>
        <p:nvSpPr>
          <p:cNvPr id="2" name="Rectangle 1">
            <a:extLst>
              <a:ext uri="{FF2B5EF4-FFF2-40B4-BE49-F238E27FC236}">
                <a16:creationId xmlns:a16="http://schemas.microsoft.com/office/drawing/2014/main" id="{8B0848BD-2F62-5ECD-23F6-E618486BA0DD}"/>
              </a:ext>
            </a:extLst>
          </p:cNvPr>
          <p:cNvSpPr/>
          <p:nvPr/>
        </p:nvSpPr>
        <p:spPr>
          <a:xfrm rot="10800000" flipV="1">
            <a:off x="0" y="6515712"/>
            <a:ext cx="12192000" cy="34228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a:solidFill>
                  <a:srgbClr val="FFFF00"/>
                </a:solidFill>
              </a:rPr>
              <a:t> 05/07/22                                                                  5                                                               Ranjan Das</a:t>
            </a:r>
            <a:endParaRPr lang="en-US" sz="2000" b="1">
              <a:solidFill>
                <a:srgbClr val="FFFF00"/>
              </a:solidFill>
            </a:endParaRPr>
          </a:p>
        </p:txBody>
      </p:sp>
    </p:spTree>
    <p:extLst>
      <p:ext uri="{BB962C8B-B14F-4D97-AF65-F5344CB8AC3E}">
        <p14:creationId xmlns:p14="http://schemas.microsoft.com/office/powerpoint/2010/main" val="317840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6D35F546-CC87-0C09-2599-8374BFDAFBEB}"/>
              </a:ext>
            </a:extLst>
          </p:cNvPr>
          <p:cNvSpPr/>
          <p:nvPr/>
        </p:nvSpPr>
        <p:spPr>
          <a:xfrm>
            <a:off x="0" y="217604"/>
            <a:ext cx="3667380" cy="1065979"/>
          </a:xfrm>
          <a:prstGeom prst="homePlate">
            <a:avLst>
              <a:gd name="adj" fmla="val 60736"/>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3200" b="1">
                <a:solidFill>
                  <a:srgbClr val="FFFF00"/>
                </a:solidFill>
              </a:rPr>
              <a:t>Linear Algebra </a:t>
            </a:r>
            <a:endParaRPr lang="en-US" sz="3200" b="1">
              <a:solidFill>
                <a:srgbClr val="FFFF00"/>
              </a:solidFill>
            </a:endParaRPr>
          </a:p>
        </p:txBody>
      </p:sp>
      <p:sp>
        <p:nvSpPr>
          <p:cNvPr id="8" name="Rectangle 7">
            <a:extLst>
              <a:ext uri="{FF2B5EF4-FFF2-40B4-BE49-F238E27FC236}">
                <a16:creationId xmlns:a16="http://schemas.microsoft.com/office/drawing/2014/main" id="{DCDFADEB-4E18-1B54-99DD-6277C198D847}"/>
              </a:ext>
            </a:extLst>
          </p:cNvPr>
          <p:cNvSpPr/>
          <p:nvPr/>
        </p:nvSpPr>
        <p:spPr>
          <a:xfrm>
            <a:off x="339712" y="2074969"/>
            <a:ext cx="11512575" cy="307158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IN" sz="2000" b="1">
                <a:solidFill>
                  <a:schemeClr val="bg1"/>
                </a:solidFill>
              </a:rPr>
              <a:t>Linear Algebra acts as a platform over which all the algorithms display results.</a:t>
            </a:r>
          </a:p>
          <a:p>
            <a:pPr marL="342900" indent="-342900">
              <a:buFont typeface="Arial" panose="020B0604020202020204" pitchFamily="34" charset="0"/>
              <a:buChar char="•"/>
            </a:pPr>
            <a:endParaRPr lang="en-IN" sz="2000" b="1">
              <a:solidFill>
                <a:schemeClr val="bg1"/>
              </a:solidFill>
            </a:endParaRPr>
          </a:p>
          <a:p>
            <a:pPr marL="342900" indent="-342900">
              <a:buFont typeface="Arial" panose="020B0604020202020204" pitchFamily="34" charset="0"/>
              <a:buChar char="•"/>
            </a:pPr>
            <a:r>
              <a:rPr lang="en-IN" sz="2000" b="1">
                <a:solidFill>
                  <a:schemeClr val="bg1"/>
                </a:solidFill>
              </a:rPr>
              <a:t>Linear Algebra makes possible for algorithms to run on massive datasets.</a:t>
            </a:r>
          </a:p>
          <a:p>
            <a:pPr marL="342900" indent="-342900">
              <a:buFont typeface="Arial" panose="020B0604020202020204" pitchFamily="34" charset="0"/>
              <a:buChar char="•"/>
            </a:pPr>
            <a:endParaRPr lang="en-IN" sz="2000" b="1">
              <a:solidFill>
                <a:schemeClr val="bg1"/>
              </a:solidFill>
            </a:endParaRPr>
          </a:p>
          <a:p>
            <a:pPr marL="342900" indent="-342900">
              <a:buFont typeface="Arial" panose="020B0604020202020204" pitchFamily="34" charset="0"/>
              <a:buChar char="•"/>
            </a:pPr>
            <a:r>
              <a:rPr lang="en-IN" sz="2000" b="1">
                <a:solidFill>
                  <a:schemeClr val="bg1"/>
                </a:solidFill>
              </a:rPr>
              <a:t>Linear Algebra can transform datasets into matrices on which operations can be performed. </a:t>
            </a:r>
            <a:r>
              <a:rPr lang="en-IN" sz="2000" b="1">
                <a:solidFill>
                  <a:srgbClr val="FF0000"/>
                </a:solidFill>
              </a:rPr>
              <a:t>NumPy</a:t>
            </a:r>
            <a:r>
              <a:rPr lang="en-IN" sz="2000" b="1">
                <a:solidFill>
                  <a:schemeClr val="bg1"/>
                </a:solidFill>
              </a:rPr>
              <a:t> is such a library used in Machine Learning which performs several operations on N-d array.</a:t>
            </a:r>
            <a:endParaRPr lang="en-US" sz="2000" b="1">
              <a:solidFill>
                <a:schemeClr val="bg1"/>
              </a:solidFill>
            </a:endParaRPr>
          </a:p>
        </p:txBody>
      </p:sp>
      <p:sp>
        <p:nvSpPr>
          <p:cNvPr id="2" name="Rectangle 1">
            <a:extLst>
              <a:ext uri="{FF2B5EF4-FFF2-40B4-BE49-F238E27FC236}">
                <a16:creationId xmlns:a16="http://schemas.microsoft.com/office/drawing/2014/main" id="{7B567C68-7FDE-8E83-348F-6DC7F539DEC6}"/>
              </a:ext>
            </a:extLst>
          </p:cNvPr>
          <p:cNvSpPr/>
          <p:nvPr/>
        </p:nvSpPr>
        <p:spPr>
          <a:xfrm rot="10800000" flipV="1">
            <a:off x="0" y="6515712"/>
            <a:ext cx="12192000" cy="34228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a:solidFill>
                  <a:srgbClr val="FFFF00"/>
                </a:solidFill>
              </a:rPr>
              <a:t> 05/07/22                                                                  6                                                               Ranjan Das</a:t>
            </a:r>
            <a:endParaRPr lang="en-US" sz="2000" b="1">
              <a:solidFill>
                <a:srgbClr val="FFFF00"/>
              </a:solidFill>
            </a:endParaRPr>
          </a:p>
        </p:txBody>
      </p:sp>
    </p:spTree>
    <p:extLst>
      <p:ext uri="{BB962C8B-B14F-4D97-AF65-F5344CB8AC3E}">
        <p14:creationId xmlns:p14="http://schemas.microsoft.com/office/powerpoint/2010/main" val="1202411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001206C3-20EB-572C-E2B7-22094B8EDE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1980" y="327121"/>
            <a:ext cx="7759904" cy="2748300"/>
          </a:xfrm>
          <a:prstGeom prst="rect">
            <a:avLst/>
          </a:prstGeom>
        </p:spPr>
      </p:pic>
      <p:sp>
        <p:nvSpPr>
          <p:cNvPr id="6" name="Rectangle 5">
            <a:extLst>
              <a:ext uri="{FF2B5EF4-FFF2-40B4-BE49-F238E27FC236}">
                <a16:creationId xmlns:a16="http://schemas.microsoft.com/office/drawing/2014/main" id="{69C5A10C-692C-AFA2-39FA-5FA0B5849F0C}"/>
              </a:ext>
            </a:extLst>
          </p:cNvPr>
          <p:cNvSpPr/>
          <p:nvPr/>
        </p:nvSpPr>
        <p:spPr>
          <a:xfrm>
            <a:off x="1268981" y="3221182"/>
            <a:ext cx="9654037" cy="286666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IN" sz="2000" b="1">
                <a:solidFill>
                  <a:schemeClr val="bg1"/>
                </a:solidFill>
              </a:rPr>
              <a:t>A Scalar is a  single number.</a:t>
            </a:r>
          </a:p>
          <a:p>
            <a:pPr marL="457200" indent="-457200">
              <a:buFont typeface="Arial" panose="020B0604020202020204" pitchFamily="34" charset="0"/>
              <a:buChar char="•"/>
            </a:pPr>
            <a:endParaRPr lang="en-IN" sz="2000" b="1">
              <a:solidFill>
                <a:schemeClr val="bg1"/>
              </a:solidFill>
            </a:endParaRPr>
          </a:p>
          <a:p>
            <a:pPr marL="457200" indent="-457200">
              <a:buFont typeface="Arial" panose="020B0604020202020204" pitchFamily="34" charset="0"/>
              <a:buChar char="•"/>
            </a:pPr>
            <a:r>
              <a:rPr lang="en-IN" sz="2000" b="1">
                <a:solidFill>
                  <a:schemeClr val="bg1"/>
                </a:solidFill>
              </a:rPr>
              <a:t>A Vector is an array of numbers represented in a row or in a column.</a:t>
            </a:r>
          </a:p>
          <a:p>
            <a:pPr marL="457200" indent="-457200">
              <a:buFont typeface="Arial" panose="020B0604020202020204" pitchFamily="34" charset="0"/>
              <a:buChar char="•"/>
            </a:pPr>
            <a:endParaRPr lang="en-IN" sz="2000" b="1">
              <a:solidFill>
                <a:schemeClr val="bg1"/>
              </a:solidFill>
            </a:endParaRPr>
          </a:p>
          <a:p>
            <a:pPr marL="457200" indent="-457200">
              <a:buFont typeface="Arial" panose="020B0604020202020204" pitchFamily="34" charset="0"/>
              <a:buChar char="•"/>
            </a:pPr>
            <a:r>
              <a:rPr lang="en-IN" sz="2000" b="1">
                <a:solidFill>
                  <a:schemeClr val="bg1"/>
                </a:solidFill>
              </a:rPr>
              <a:t>A Matrix is a 2D array represented in rows and columns.</a:t>
            </a:r>
          </a:p>
          <a:p>
            <a:pPr marL="457200" indent="-457200">
              <a:buFont typeface="Arial" panose="020B0604020202020204" pitchFamily="34" charset="0"/>
              <a:buChar char="•"/>
            </a:pPr>
            <a:endParaRPr lang="en-IN" sz="2000" b="1">
              <a:solidFill>
                <a:schemeClr val="bg1"/>
              </a:solidFill>
            </a:endParaRPr>
          </a:p>
          <a:p>
            <a:pPr marL="457200" indent="-457200">
              <a:buFont typeface="Arial" panose="020B0604020202020204" pitchFamily="34" charset="0"/>
              <a:buChar char="•"/>
            </a:pPr>
            <a:r>
              <a:rPr lang="en-IN" sz="2000" b="1">
                <a:solidFill>
                  <a:schemeClr val="bg1"/>
                </a:solidFill>
              </a:rPr>
              <a:t>A Tensor is an N-dimentional array, with more values of n than 2.</a:t>
            </a:r>
            <a:endParaRPr lang="en-US" sz="2000" b="1">
              <a:solidFill>
                <a:schemeClr val="bg1"/>
              </a:solidFill>
            </a:endParaRPr>
          </a:p>
        </p:txBody>
      </p:sp>
      <p:sp>
        <p:nvSpPr>
          <p:cNvPr id="2" name="Rectangle 1">
            <a:extLst>
              <a:ext uri="{FF2B5EF4-FFF2-40B4-BE49-F238E27FC236}">
                <a16:creationId xmlns:a16="http://schemas.microsoft.com/office/drawing/2014/main" id="{286D2D06-2715-013C-E867-0A6510CEF9C2}"/>
              </a:ext>
            </a:extLst>
          </p:cNvPr>
          <p:cNvSpPr/>
          <p:nvPr/>
        </p:nvSpPr>
        <p:spPr>
          <a:xfrm rot="10800000" flipV="1">
            <a:off x="-1" y="6515712"/>
            <a:ext cx="12192000" cy="34228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a:solidFill>
                  <a:srgbClr val="FFFF00"/>
                </a:solidFill>
              </a:rPr>
              <a:t> 05/07/22                                                                  7                                                               Ranjan Das</a:t>
            </a:r>
            <a:endParaRPr lang="en-US" sz="2000" b="1">
              <a:solidFill>
                <a:srgbClr val="FFFF00"/>
              </a:solidFill>
            </a:endParaRPr>
          </a:p>
        </p:txBody>
      </p:sp>
    </p:spTree>
    <p:extLst>
      <p:ext uri="{BB962C8B-B14F-4D97-AF65-F5344CB8AC3E}">
        <p14:creationId xmlns:p14="http://schemas.microsoft.com/office/powerpoint/2010/main" val="4243502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DDB0D23C-3A07-9D1B-FEE5-E54829B34C62}"/>
              </a:ext>
            </a:extLst>
          </p:cNvPr>
          <p:cNvSpPr/>
          <p:nvPr/>
        </p:nvSpPr>
        <p:spPr>
          <a:xfrm>
            <a:off x="-1" y="279404"/>
            <a:ext cx="2640513" cy="1028627"/>
          </a:xfrm>
          <a:prstGeom prst="homePlate">
            <a:avLst>
              <a:gd name="adj"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3200" b="1">
                <a:solidFill>
                  <a:srgbClr val="FFFF00"/>
                </a:solidFill>
              </a:rPr>
              <a:t>Calculas</a:t>
            </a:r>
            <a:r>
              <a:rPr lang="en-IN" sz="3200" b="1">
                <a:solidFill>
                  <a:schemeClr val="tx1"/>
                </a:solidFill>
              </a:rPr>
              <a:t> </a:t>
            </a:r>
            <a:endParaRPr lang="en-US" sz="3200" b="1">
              <a:solidFill>
                <a:schemeClr val="tx1"/>
              </a:solidFill>
            </a:endParaRPr>
          </a:p>
        </p:txBody>
      </p:sp>
      <p:sp>
        <p:nvSpPr>
          <p:cNvPr id="6" name="Rectangle 5">
            <a:extLst>
              <a:ext uri="{FF2B5EF4-FFF2-40B4-BE49-F238E27FC236}">
                <a16:creationId xmlns:a16="http://schemas.microsoft.com/office/drawing/2014/main" id="{211CF665-7233-2086-4263-85FD69C03E1B}"/>
              </a:ext>
            </a:extLst>
          </p:cNvPr>
          <p:cNvSpPr/>
          <p:nvPr/>
        </p:nvSpPr>
        <p:spPr>
          <a:xfrm>
            <a:off x="275256" y="1830022"/>
            <a:ext cx="11641487" cy="294979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b="1">
                <a:solidFill>
                  <a:schemeClr val="bg1"/>
                </a:solidFill>
              </a:rPr>
              <a:t> It is used to fine-tune the results.</a:t>
            </a:r>
          </a:p>
          <a:p>
            <a:endParaRPr lang="en-IN" b="1">
              <a:solidFill>
                <a:schemeClr val="bg1"/>
              </a:solidFill>
            </a:endParaRPr>
          </a:p>
          <a:p>
            <a:pPr marL="285750" indent="-285750">
              <a:buFont typeface="Arial" panose="020B0604020202020204" pitchFamily="34" charset="0"/>
              <a:buChar char="•"/>
            </a:pPr>
            <a:r>
              <a:rPr lang="en-IN" b="1">
                <a:solidFill>
                  <a:schemeClr val="bg1"/>
                </a:solidFill>
              </a:rPr>
              <a:t>Calculas plays an integral role in many Machine Learning algorithms like in gradient descent algorithm and  backpropagation to train Deep Learning neural networks.</a:t>
            </a:r>
          </a:p>
          <a:p>
            <a:pPr marL="285750" indent="-285750">
              <a:buFont typeface="Arial" panose="020B0604020202020204" pitchFamily="34" charset="0"/>
              <a:buChar char="•"/>
            </a:pPr>
            <a:endParaRPr lang="en-IN" b="1">
              <a:solidFill>
                <a:schemeClr val="bg1"/>
              </a:solidFill>
            </a:endParaRPr>
          </a:p>
          <a:p>
            <a:pPr marL="285750" indent="-285750">
              <a:buFont typeface="Arial" panose="020B0604020202020204" pitchFamily="34" charset="0"/>
              <a:buChar char="•"/>
            </a:pPr>
            <a:r>
              <a:rPr lang="en-IN" b="1">
                <a:solidFill>
                  <a:schemeClr val="bg1"/>
                </a:solidFill>
              </a:rPr>
              <a:t>Calculas helps in the optimization of the models performance.</a:t>
            </a:r>
          </a:p>
        </p:txBody>
      </p:sp>
      <p:sp>
        <p:nvSpPr>
          <p:cNvPr id="2" name="Rectangle 1">
            <a:extLst>
              <a:ext uri="{FF2B5EF4-FFF2-40B4-BE49-F238E27FC236}">
                <a16:creationId xmlns:a16="http://schemas.microsoft.com/office/drawing/2014/main" id="{F5A0A8B8-26FA-CCDF-ABE1-11394592215F}"/>
              </a:ext>
            </a:extLst>
          </p:cNvPr>
          <p:cNvSpPr/>
          <p:nvPr/>
        </p:nvSpPr>
        <p:spPr>
          <a:xfrm rot="10800000" flipV="1">
            <a:off x="0" y="6515712"/>
            <a:ext cx="12192000" cy="34228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a:solidFill>
                  <a:srgbClr val="FFFF00"/>
                </a:solidFill>
              </a:rPr>
              <a:t> 05/07/22                                                                  8                                                               Ranjan Das</a:t>
            </a:r>
            <a:endParaRPr lang="en-US" sz="2000" b="1">
              <a:solidFill>
                <a:srgbClr val="FFFF00"/>
              </a:solidFill>
            </a:endParaRPr>
          </a:p>
        </p:txBody>
      </p:sp>
    </p:spTree>
    <p:extLst>
      <p:ext uri="{BB962C8B-B14F-4D97-AF65-F5344CB8AC3E}">
        <p14:creationId xmlns:p14="http://schemas.microsoft.com/office/powerpoint/2010/main" val="8106592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15</Slides>
  <Notes>0</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Mesh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Ranjan Das</dc:creator>
  <cp:lastModifiedBy>Ranjan Das</cp:lastModifiedBy>
  <cp:revision>17</cp:revision>
  <dcterms:created xsi:type="dcterms:W3CDTF">2022-07-02T12:35:49Z</dcterms:created>
  <dcterms:modified xsi:type="dcterms:W3CDTF">2022-07-03T10:14:41Z</dcterms:modified>
</cp:coreProperties>
</file>