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7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2C3AD-332C-4658-955E-6FC1AA7944F1}" type="datetimeFigureOut">
              <a:rPr lang="en-US" smtClean="0"/>
              <a:t>02-Jul-22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3811A-E394-4149-8535-D4578C849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0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3811A-E394-4149-8535-D4578C849D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2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CB6F-9FDE-45F4-B47B-EF07CD26E946}" type="datetimeFigureOut">
              <a:rPr lang="en-US" smtClean="0"/>
              <a:pPr/>
              <a:t>02-Jul-22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08AA-5175-4B24-A896-24297DDD57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8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CB6F-9FDE-45F4-B47B-EF07CD26E946}" type="datetimeFigureOut">
              <a:rPr lang="en-US" smtClean="0"/>
              <a:pPr/>
              <a:t>02-Jul-22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08AA-5175-4B24-A896-24297DDD57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7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CB6F-9FDE-45F4-B47B-EF07CD26E946}" type="datetimeFigureOut">
              <a:rPr lang="en-US" smtClean="0"/>
              <a:pPr/>
              <a:t>02-Jul-22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08AA-5175-4B24-A896-24297DDD57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95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CB6F-9FDE-45F4-B47B-EF07CD26E946}" type="datetimeFigureOut">
              <a:rPr lang="en-US" smtClean="0"/>
              <a:pPr/>
              <a:t>02-Jul-22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08AA-5175-4B24-A896-24297DDD57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770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CB6F-9FDE-45F4-B47B-EF07CD26E946}" type="datetimeFigureOut">
              <a:rPr lang="en-US" smtClean="0"/>
              <a:pPr/>
              <a:t>02-Jul-22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08AA-5175-4B24-A896-24297DDD57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67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CB6F-9FDE-45F4-B47B-EF07CD26E946}" type="datetimeFigureOut">
              <a:rPr lang="en-US" smtClean="0"/>
              <a:pPr/>
              <a:t>02-Jul-22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08AA-5175-4B24-A896-24297DDD57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92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CB6F-9FDE-45F4-B47B-EF07CD26E946}" type="datetimeFigureOut">
              <a:rPr lang="en-US" smtClean="0"/>
              <a:pPr/>
              <a:t>02-Jul-22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08AA-5175-4B24-A896-24297DDD57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1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CB6F-9FDE-45F4-B47B-EF07CD26E946}" type="datetimeFigureOut">
              <a:rPr lang="en-US" smtClean="0"/>
              <a:pPr/>
              <a:t>02-Jul-22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08AA-5175-4B24-A896-24297DDD57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14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CB6F-9FDE-45F4-B47B-EF07CD26E946}" type="datetimeFigureOut">
              <a:rPr lang="en-US" smtClean="0"/>
              <a:pPr/>
              <a:t>02-Jul-22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08AA-5175-4B24-A896-24297DDD57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CB6F-9FDE-45F4-B47B-EF07CD26E946}" type="datetimeFigureOut">
              <a:rPr lang="en-US" smtClean="0"/>
              <a:pPr/>
              <a:t>02-Jul-22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08AA-5175-4B24-A896-24297DDD57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4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CB6F-9FDE-45F4-B47B-EF07CD26E946}" type="datetimeFigureOut">
              <a:rPr lang="en-US" smtClean="0"/>
              <a:pPr/>
              <a:t>02-Jul-22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08AA-5175-4B24-A896-24297DDD57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1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CB6F-9FDE-45F4-B47B-EF07CD26E946}" type="datetimeFigureOut">
              <a:rPr lang="en-US" smtClean="0"/>
              <a:pPr/>
              <a:t>02-Jul-22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08AA-5175-4B24-A896-24297DDD57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5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CB6F-9FDE-45F4-B47B-EF07CD26E946}" type="datetimeFigureOut">
              <a:rPr lang="en-US" smtClean="0"/>
              <a:pPr/>
              <a:t>02-Jul-22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08AA-5175-4B24-A896-24297DDD57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CB6F-9FDE-45F4-B47B-EF07CD26E946}" type="datetimeFigureOut">
              <a:rPr lang="en-US" smtClean="0"/>
              <a:pPr/>
              <a:t>02-Jul-22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08AA-5175-4B24-A896-24297DDD57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5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CB6F-9FDE-45F4-B47B-EF07CD26E946}" type="datetimeFigureOut">
              <a:rPr lang="en-US" smtClean="0"/>
              <a:pPr/>
              <a:t>02-Jul-22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08AA-5175-4B24-A896-24297DDD57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0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CB6F-9FDE-45F4-B47B-EF07CD26E946}" type="datetimeFigureOut">
              <a:rPr lang="en-US" smtClean="0"/>
              <a:pPr/>
              <a:t>02-Jul-22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08AA-5175-4B24-A896-24297DDD57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2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CB6F-9FDE-45F4-B47B-EF07CD26E946}" type="datetimeFigureOut">
              <a:rPr lang="en-US" smtClean="0"/>
              <a:pPr/>
              <a:t>02-Jul-22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08AA-5175-4B24-A896-24297DDD57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0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98CB6F-9FDE-45F4-B47B-EF07CD26E946}" type="datetimeFigureOut">
              <a:rPr lang="en-US" smtClean="0"/>
              <a:pPr/>
              <a:t>02-Jul-22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708AA-5175-4B24-A896-24297DDD57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72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762001"/>
            <a:ext cx="6620968" cy="2438400"/>
          </a:xfrm>
        </p:spPr>
        <p:txBody>
          <a:bodyPr/>
          <a:lstStyle/>
          <a:p>
            <a:pPr algn="ctr"/>
            <a:r>
              <a:rPr lang="en-US" u="sng" dirty="0" smtClean="0"/>
              <a:t>Graph Theory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3540086"/>
            <a:ext cx="6620968" cy="247971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Algerian" pitchFamily="82" charset="0"/>
              </a:rPr>
              <a:t>Deepa basak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Algerian" pitchFamily="82" charset="0"/>
              </a:rPr>
              <a:t>4</a:t>
            </a:r>
            <a:r>
              <a:rPr lang="en-US" sz="2800" baseline="30000" dirty="0" smtClean="0">
                <a:solidFill>
                  <a:srgbClr val="FFFF00"/>
                </a:solidFill>
                <a:latin typeface="Algerian" pitchFamily="82" charset="0"/>
              </a:rPr>
              <a:t>th</a:t>
            </a:r>
            <a:r>
              <a:rPr lang="en-US" sz="2800" dirty="0" smtClean="0">
                <a:solidFill>
                  <a:srgbClr val="FFFF00"/>
                </a:solidFill>
                <a:latin typeface="Algerian" pitchFamily="82" charset="0"/>
              </a:rPr>
              <a:t> sem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Algerian" pitchFamily="82" charset="0"/>
              </a:rPr>
              <a:t>Department of mathematics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Algerian" pitchFamily="82" charset="0"/>
              </a:rPr>
              <a:t>Nabadwip  vidyasagar college </a:t>
            </a:r>
            <a:endParaRPr lang="en-US" sz="2800" dirty="0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26" y="422316"/>
            <a:ext cx="1600200" cy="1405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33400"/>
            <a:ext cx="6255488" cy="5943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We now learn a type of graph named “TREE”.</a:t>
            </a: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SO,What is tree?</a:t>
            </a: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A connected graph with no cycle is called “TREE”.</a:t>
            </a:r>
          </a:p>
          <a:p>
            <a:pPr algn="l"/>
            <a:r>
              <a:rPr lang="en-US" u="sng" dirty="0" smtClean="0">
                <a:solidFill>
                  <a:srgbClr val="FFFF00"/>
                </a:solidFill>
                <a:latin typeface="Algerian" pitchFamily="82" charset="0"/>
              </a:rPr>
              <a:t>EXAMPLE</a:t>
            </a:r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:</a:t>
            </a:r>
          </a:p>
          <a:p>
            <a:pPr algn="l"/>
            <a:endParaRPr lang="en-US" u="sng" dirty="0" smtClean="0">
              <a:solidFill>
                <a:schemeClr val="tx1">
                  <a:lumMod val="50000"/>
                  <a:lumOff val="50000"/>
                </a:schemeClr>
              </a:solidFill>
              <a:latin typeface="Algerian" pitchFamily="82" charset="0"/>
            </a:endParaRPr>
          </a:p>
          <a:p>
            <a:pPr algn="l"/>
            <a:endParaRPr lang="en-US" u="sng" dirty="0" smtClean="0">
              <a:solidFill>
                <a:schemeClr val="tx1">
                  <a:lumMod val="50000"/>
                  <a:lumOff val="50000"/>
                </a:schemeClr>
              </a:solidFill>
              <a:latin typeface="Algerian" pitchFamily="82" charset="0"/>
            </a:endParaRPr>
          </a:p>
          <a:p>
            <a:pPr algn="l"/>
            <a:endParaRPr lang="en-US" u="sng" dirty="0" smtClean="0">
              <a:solidFill>
                <a:schemeClr val="tx1">
                  <a:lumMod val="50000"/>
                  <a:lumOff val="50000"/>
                </a:schemeClr>
              </a:solidFill>
              <a:latin typeface="Algerian" pitchFamily="82" charset="0"/>
            </a:endParaRPr>
          </a:p>
          <a:p>
            <a:pPr algn="l"/>
            <a:endParaRPr lang="en-US" u="sng" dirty="0" smtClean="0">
              <a:solidFill>
                <a:schemeClr val="tx1">
                  <a:lumMod val="50000"/>
                  <a:lumOff val="50000"/>
                </a:schemeClr>
              </a:solidFill>
              <a:latin typeface="Algerian" pitchFamily="82" charset="0"/>
            </a:endParaRPr>
          </a:p>
          <a:p>
            <a:pPr algn="l"/>
            <a:endParaRPr lang="en-US" u="sng" dirty="0" smtClean="0">
              <a:solidFill>
                <a:schemeClr val="tx1">
                  <a:lumMod val="50000"/>
                  <a:lumOff val="50000"/>
                </a:schemeClr>
              </a:solidFill>
              <a:latin typeface="Algerian" pitchFamily="82" charset="0"/>
            </a:endParaRPr>
          </a:p>
          <a:p>
            <a:pPr algn="l"/>
            <a:endParaRPr lang="en-US" u="sng" dirty="0" smtClean="0">
              <a:solidFill>
                <a:schemeClr val="tx1">
                  <a:lumMod val="50000"/>
                  <a:lumOff val="50000"/>
                </a:schemeClr>
              </a:solidFill>
              <a:latin typeface="Algerian" pitchFamily="82" charset="0"/>
            </a:endParaRPr>
          </a:p>
          <a:p>
            <a:pPr algn="l"/>
            <a:endParaRPr lang="en-US" u="sng" dirty="0" smtClean="0">
              <a:solidFill>
                <a:schemeClr val="tx1">
                  <a:lumMod val="50000"/>
                  <a:lumOff val="50000"/>
                </a:schemeClr>
              </a:solidFill>
              <a:latin typeface="Algerian" pitchFamily="82" charset="0"/>
            </a:endParaRPr>
          </a:p>
          <a:p>
            <a:pPr algn="l"/>
            <a:endParaRPr lang="en-US" u="sng" dirty="0" smtClean="0">
              <a:solidFill>
                <a:schemeClr val="tx1">
                  <a:lumMod val="50000"/>
                  <a:lumOff val="50000"/>
                </a:schemeClr>
              </a:solidFill>
              <a:latin typeface="Algerian" pitchFamily="82" charset="0"/>
            </a:endParaRPr>
          </a:p>
          <a:p>
            <a:pPr algn="l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Baskerville Old Face" pitchFamily="18" charset="0"/>
            </a:endParaRP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By “TREE”,we can learn about “SPANNING TREE”.</a:t>
            </a:r>
          </a:p>
          <a:p>
            <a:pPr algn="l"/>
            <a:endParaRPr lang="en-US" u="sng" dirty="0">
              <a:latin typeface="Algerian" pitchFamily="82" charset="0"/>
            </a:endParaRPr>
          </a:p>
        </p:txBody>
      </p:sp>
      <p:pic>
        <p:nvPicPr>
          <p:cNvPr id="7170" name="Picture 2" descr="C:\Users\Ranjit Basak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895600"/>
            <a:ext cx="2933700" cy="2362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81000"/>
            <a:ext cx="6255488" cy="6172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So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, what is “Spanning Tree”?</a:t>
            </a:r>
          </a:p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Let,G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 be a graph with n vertices then any connected subgraph with no cycle and n vertices is called a “SPANNING TREE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”.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Baskerville Old Face" pitchFamily="18" charset="0"/>
            </a:endParaRPr>
          </a:p>
          <a:p>
            <a:pPr algn="l"/>
            <a:r>
              <a:rPr lang="en-US" u="sng" dirty="0" smtClean="0">
                <a:solidFill>
                  <a:srgbClr val="FFFF00"/>
                </a:solidFill>
                <a:latin typeface="Algerian" pitchFamily="82" charset="0"/>
              </a:rPr>
              <a:t>Example</a:t>
            </a:r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:</a:t>
            </a: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We take K4 Graph in G and the spanning trees are----</a:t>
            </a:r>
          </a:p>
          <a:p>
            <a:pPr algn="l"/>
            <a:endParaRPr lang="en-US" u="sng" dirty="0" smtClean="0">
              <a:latin typeface="Algerian" pitchFamily="82" charset="0"/>
            </a:endParaRPr>
          </a:p>
          <a:p>
            <a:pPr algn="l"/>
            <a:endParaRPr lang="en-US" u="sng" dirty="0" smtClean="0">
              <a:latin typeface="Algerian" pitchFamily="82" charset="0"/>
            </a:endParaRPr>
          </a:p>
          <a:p>
            <a:pPr algn="l"/>
            <a:endParaRPr lang="en-US" u="sng" dirty="0" smtClean="0">
              <a:latin typeface="Algerian" pitchFamily="82" charset="0"/>
            </a:endParaRPr>
          </a:p>
          <a:p>
            <a:pPr algn="l"/>
            <a:endParaRPr lang="en-US" u="sng" dirty="0" smtClean="0">
              <a:latin typeface="Algerian" pitchFamily="82" charset="0"/>
            </a:endParaRPr>
          </a:p>
          <a:p>
            <a:pPr algn="l"/>
            <a:endParaRPr lang="en-US" u="sng" dirty="0" smtClean="0">
              <a:latin typeface="Algerian" pitchFamily="82" charset="0"/>
            </a:endParaRPr>
          </a:p>
          <a:p>
            <a:pPr algn="l"/>
            <a:endParaRPr lang="en-US" u="sng" dirty="0" smtClean="0">
              <a:latin typeface="Algerian" pitchFamily="82" charset="0"/>
            </a:endParaRPr>
          </a:p>
          <a:p>
            <a:pPr algn="l"/>
            <a:endParaRPr lang="en-US" u="sng" dirty="0" smtClean="0">
              <a:latin typeface="Algerian" pitchFamily="82" charset="0"/>
            </a:endParaRPr>
          </a:p>
          <a:p>
            <a:pPr algn="l"/>
            <a:endParaRPr lang="en-US" dirty="0" smtClean="0">
              <a:latin typeface="Algerian" pitchFamily="82" charset="0"/>
            </a:endParaRPr>
          </a:p>
          <a:p>
            <a:pPr algn="l"/>
            <a:endParaRPr lang="en-US" dirty="0">
              <a:latin typeface="Algerian" pitchFamily="82" charset="0"/>
            </a:endParaRPr>
          </a:p>
        </p:txBody>
      </p:sp>
      <p:pic>
        <p:nvPicPr>
          <p:cNvPr id="8194" name="Picture 2" descr="C:\Users\Ranjit Basak\Desktop\images (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505200"/>
            <a:ext cx="4495800" cy="2743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092320">
            <a:off x="1915926" y="2137644"/>
            <a:ext cx="6077573" cy="3200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solidFill>
                  <a:srgbClr val="FFFF00"/>
                </a:solidFill>
                <a:latin typeface="Algerian" pitchFamily="82" charset="0"/>
              </a:rPr>
              <a:t>Thank</a:t>
            </a:r>
            <a:r>
              <a:rPr lang="en-US" sz="7200" dirty="0" smtClean="0"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en-US" sz="7200" u="sng" dirty="0" smtClean="0">
                <a:solidFill>
                  <a:srgbClr val="FFFF00"/>
                </a:solidFill>
                <a:latin typeface="Algerian" pitchFamily="82" charset="0"/>
              </a:rPr>
              <a:t>you</a:t>
            </a:r>
            <a:endParaRPr lang="en-US" sz="7200" u="sng" dirty="0">
              <a:solidFill>
                <a:srgbClr val="FFFF00"/>
              </a:solidFill>
              <a:latin typeface="Algerian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2400"/>
            <a:ext cx="6255488" cy="6477000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The great mathamatician and a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famous inventer of “</a:t>
            </a:r>
            <a:r>
              <a:rPr lang="en-US" u="sng" dirty="0" smtClean="0">
                <a:solidFill>
                  <a:srgbClr val="FFFF00"/>
                </a:solidFill>
              </a:rPr>
              <a:t>Graph </a:t>
            </a:r>
          </a:p>
          <a:p>
            <a:pPr algn="l"/>
            <a:r>
              <a:rPr lang="en-US" u="sng" dirty="0" smtClean="0">
                <a:solidFill>
                  <a:srgbClr val="FFFF00"/>
                </a:solidFill>
              </a:rPr>
              <a:t>Theory”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u="sng" dirty="0" smtClean="0">
              <a:solidFill>
                <a:srgbClr val="FFFF00"/>
              </a:solidFill>
            </a:endParaRPr>
          </a:p>
          <a:p>
            <a:pPr algn="l"/>
            <a:endParaRPr lang="en-US" u="sng" dirty="0" smtClean="0"/>
          </a:p>
          <a:p>
            <a:pPr algn="ctr"/>
            <a:endParaRPr lang="en-US" u="sng" dirty="0" smtClean="0">
              <a:latin typeface="Algerian" pitchFamily="82" charset="0"/>
            </a:endParaRPr>
          </a:p>
          <a:p>
            <a:pPr algn="ctr"/>
            <a:r>
              <a:rPr lang="en-US" u="sng" dirty="0" smtClean="0">
                <a:solidFill>
                  <a:srgbClr val="FFFF00"/>
                </a:solidFill>
                <a:latin typeface="Algerian" pitchFamily="82" charset="0"/>
              </a:rPr>
              <a:t>Introduction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Graph is a object notation used to represent the 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connection between pairs of object.</a:t>
            </a:r>
          </a:p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Baskerville Old Face" pitchFamily="18" charset="0"/>
            </a:endParaRPr>
          </a:p>
          <a:p>
            <a:pPr algn="ctr"/>
            <a:r>
              <a:rPr lang="en-US" u="sng" dirty="0" smtClean="0">
                <a:solidFill>
                  <a:srgbClr val="FFFF00"/>
                </a:solidFill>
                <a:latin typeface="Algerian" pitchFamily="82" charset="0"/>
              </a:rPr>
              <a:t>History of graph theory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Once,there was a city named Konig barg which is on pregel river.There was two island named Kneiphof and Lemos.They are connected  with 7 bridges.In that time,a mathamaticians Carl Gattilieb Ehler, the mayor saw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the 7 bridges and thought about it.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3074" name="Picture 2" descr="C:\Users\Ranjit Basak\Desktop\eu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28601"/>
            <a:ext cx="1600200" cy="2133600"/>
          </a:xfrm>
          <a:prstGeom prst="rect">
            <a:avLst/>
          </a:prstGeom>
          <a:noFill/>
        </p:spPr>
      </p:pic>
      <p:pic>
        <p:nvPicPr>
          <p:cNvPr id="3075" name="Picture 3" descr="C:\Users\Ranjit Basak\Desktop\question emoj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505200"/>
            <a:ext cx="914400" cy="8747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7877089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327436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Kneiphof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326924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Lemos</a:t>
            </a:r>
            <a:endParaRPr lang="en-US" sz="2400" b="1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1143000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Konig barg</a:t>
            </a:r>
            <a:endParaRPr lang="en-US" sz="2400" b="1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4648200"/>
            <a:ext cx="157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Pregel river</a:t>
            </a:r>
            <a:endParaRPr lang="en-US" sz="2000" b="1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12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33400"/>
            <a:ext cx="6560288" cy="358140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He thought that through which route we can cross each of the bridges once and only once . Then he wrote a letter to a great mathematician LEONHARD EULER about it. Seeing it, Euler rejected. Because he knew that there was no relation with math's . But he started thinking again about it. And thus he invented “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GRAPH  THEORY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” in 1735. And he specially  created some graphs named “EULARIAN GRAPH ”. He presented islands as vertex . And he Showed bridges as edges.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962400"/>
            <a:ext cx="3810000" cy="2534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228600"/>
            <a:ext cx="6620968" cy="6019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Now we learn what is eularian graph?</a:t>
            </a:r>
          </a:p>
          <a:p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A connected graph g is eularian if there exists a close trail that includes every edges of g.</a:t>
            </a:r>
          </a:p>
          <a:p>
            <a:r>
              <a:rPr lang="en-US" u="sng" dirty="0" smtClean="0">
                <a:solidFill>
                  <a:srgbClr val="FFFF00"/>
                </a:solidFill>
                <a:latin typeface="Algerian" panose="04020705040A02060702" pitchFamily="82" charset="0"/>
              </a:rPr>
              <a:t>Example</a:t>
            </a:r>
            <a:r>
              <a:rPr lang="en-US" dirty="0" smtClean="0">
                <a:solidFill>
                  <a:srgbClr val="FFFF00"/>
                </a:solidFill>
                <a:latin typeface="Algerian" panose="04020705040A02060702" pitchFamily="82" charset="0"/>
              </a:rPr>
              <a:t>:</a:t>
            </a:r>
          </a:p>
          <a:p>
            <a:r>
              <a:rPr lang="en-US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                                   </a:t>
            </a:r>
          </a:p>
          <a:p>
            <a:endParaRPr lang="en-US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endParaRPr lang="en-US" dirty="0" smtClean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endParaRPr lang="en-US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endParaRPr lang="en-US" dirty="0" smtClean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path:</a:t>
            </a:r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b    e   g   f    e   d   f   c    a    b     c    d    b</a:t>
            </a:r>
          </a:p>
          <a:p>
            <a:r>
              <a:rPr lang="en-US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                                          </a:t>
            </a:r>
            <a:endParaRPr lang="en-US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05000"/>
            <a:ext cx="3086100" cy="1981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667000" y="4450081"/>
            <a:ext cx="152400" cy="45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286000" y="4450081"/>
            <a:ext cx="152400" cy="45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048000" y="4450081"/>
            <a:ext cx="152400" cy="45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905000" y="4450081"/>
            <a:ext cx="152400" cy="45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429000" y="4450081"/>
            <a:ext cx="152400" cy="45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810000" y="4450081"/>
            <a:ext cx="152400" cy="45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114800" y="4450081"/>
            <a:ext cx="152400" cy="45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953000" y="4450081"/>
            <a:ext cx="152400" cy="45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4495800" y="4450081"/>
            <a:ext cx="152400" cy="45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5410200" y="4450081"/>
            <a:ext cx="152400" cy="45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6324600" y="4450081"/>
            <a:ext cx="152400" cy="45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5867400" y="4450081"/>
            <a:ext cx="152400" cy="45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53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81000"/>
            <a:ext cx="6255488" cy="6172200"/>
          </a:xfrm>
        </p:spPr>
        <p:txBody>
          <a:bodyPr/>
          <a:lstStyle/>
          <a:p>
            <a:pPr algn="l"/>
            <a:r>
              <a:rPr lang="en-US" u="sng" dirty="0" smtClean="0">
                <a:solidFill>
                  <a:srgbClr val="FFFF00"/>
                </a:solidFill>
                <a:latin typeface="Algerian" pitchFamily="82" charset="0"/>
              </a:rPr>
              <a:t>Hamiltonian graph:</a:t>
            </a: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In 1857,after Euler’s invent-</a:t>
            </a: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Ion ,sir Willian Rowan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Baskerville Old Face" pitchFamily="18" charset="0"/>
            </a:endParaRP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Hamilton Invented a puzzle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Baskerville Old Face" pitchFamily="18" charset="0"/>
            </a:endParaRP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Game Which involved hunt-</a:t>
            </a: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Ing For a Hamiltonian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Cycle.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So what is Hamiltonian Graph?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A connected graph g if there exists closed trail that covers every vertex.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algn="l"/>
            <a:endParaRPr lang="en-US" dirty="0" smtClean="0">
              <a:latin typeface="Algerian" pitchFamily="82" charset="0"/>
            </a:endParaRPr>
          </a:p>
          <a:p>
            <a:pPr algn="l"/>
            <a:endParaRPr lang="en-US" dirty="0" smtClean="0">
              <a:latin typeface="Algerian" pitchFamily="82" charset="0"/>
            </a:endParaRPr>
          </a:p>
          <a:p>
            <a:pPr algn="l"/>
            <a:endParaRPr lang="en-US" dirty="0" smtClean="0">
              <a:latin typeface="Algerian" pitchFamily="82" charset="0"/>
            </a:endParaRPr>
          </a:p>
          <a:p>
            <a:pPr algn="l"/>
            <a:endParaRPr lang="en-US" dirty="0" smtClean="0">
              <a:latin typeface="Algerian" pitchFamily="82" charset="0"/>
            </a:endParaRPr>
          </a:p>
          <a:p>
            <a:pPr algn="l"/>
            <a:endParaRPr lang="en-US" dirty="0" smtClean="0">
              <a:latin typeface="Algerian" pitchFamily="82" charset="0"/>
            </a:endParaRPr>
          </a:p>
          <a:p>
            <a:pPr algn="l"/>
            <a:endParaRPr lang="en-US" dirty="0" smtClean="0">
              <a:latin typeface="Algerian" pitchFamily="82" charset="0"/>
            </a:endParaRPr>
          </a:p>
          <a:p>
            <a:pPr algn="l"/>
            <a:endParaRPr lang="en-US" dirty="0">
              <a:latin typeface="Algerian" pitchFamily="82" charset="0"/>
            </a:endParaRPr>
          </a:p>
        </p:txBody>
      </p:sp>
      <p:pic>
        <p:nvPicPr>
          <p:cNvPr id="5122" name="Picture 2" descr="C:\Users\Ranjit Basak\Desktop\William_Hamilton_b1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914400"/>
            <a:ext cx="1800225" cy="20574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304800"/>
            <a:ext cx="6620968" cy="6096000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  <a:latin typeface="Algerian" panose="04020705040A02060702" pitchFamily="82" charset="0"/>
              </a:rPr>
              <a:t>Example</a:t>
            </a:r>
            <a:r>
              <a:rPr lang="en-US" dirty="0" smtClean="0">
                <a:solidFill>
                  <a:srgbClr val="FFFF00"/>
                </a:solidFill>
                <a:latin typeface="Algerian" panose="04020705040A02060702" pitchFamily="82" charset="0"/>
              </a:rPr>
              <a:t>:</a:t>
            </a:r>
          </a:p>
          <a:p>
            <a:endParaRPr lang="en-US" u="sng" dirty="0" smtClean="0">
              <a:latin typeface="Algerian" panose="04020705040A02060702" pitchFamily="82" charset="0"/>
            </a:endParaRPr>
          </a:p>
          <a:p>
            <a:endParaRPr lang="en-US" u="sng" dirty="0">
              <a:latin typeface="Algerian" panose="04020705040A02060702" pitchFamily="82" charset="0"/>
            </a:endParaRPr>
          </a:p>
          <a:p>
            <a:endParaRPr lang="en-US" u="sng" dirty="0" smtClean="0">
              <a:latin typeface="Algerian" panose="04020705040A02060702" pitchFamily="82" charset="0"/>
            </a:endParaRPr>
          </a:p>
          <a:p>
            <a:endParaRPr lang="en-US" u="sng" dirty="0">
              <a:latin typeface="Algerian" panose="04020705040A02060702" pitchFamily="82" charset="0"/>
            </a:endParaRPr>
          </a:p>
          <a:p>
            <a:endParaRPr lang="en-US" u="sng" dirty="0" smtClean="0">
              <a:latin typeface="Algerian" panose="04020705040A02060702" pitchFamily="82" charset="0"/>
            </a:endParaRPr>
          </a:p>
          <a:p>
            <a:endParaRPr lang="en-US" u="sng" dirty="0">
              <a:latin typeface="Algerian" panose="04020705040A02060702" pitchFamily="82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Path:</a:t>
            </a:r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a    b     c    f      d     e     a</a:t>
            </a:r>
          </a:p>
          <a:p>
            <a:r>
              <a:rPr lang="en-US" u="sng" dirty="0" smtClean="0">
                <a:solidFill>
                  <a:srgbClr val="FFFF00"/>
                </a:solidFill>
                <a:latin typeface="Algerian" panose="04020705040A02060702" pitchFamily="82" charset="0"/>
              </a:rPr>
              <a:t>Some special types of graph</a:t>
            </a:r>
            <a:r>
              <a:rPr lang="en-US" dirty="0" smtClean="0">
                <a:solidFill>
                  <a:srgbClr val="FFFF00"/>
                </a:solidFill>
                <a:latin typeface="Algerian" panose="04020705040A02060702" pitchFamily="82" charset="0"/>
              </a:rPr>
              <a:t>:</a:t>
            </a:r>
          </a:p>
          <a:p>
            <a:endParaRPr lang="en-US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Type 1) cycle graph----</a:t>
            </a:r>
          </a:p>
          <a:p>
            <a:r>
              <a:rPr lang="en-US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deg. Of all vertex- 2</a:t>
            </a:r>
          </a:p>
          <a:p>
            <a:endParaRPr lang="en-US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62000"/>
            <a:ext cx="3095625" cy="23145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905000" y="3505200"/>
            <a:ext cx="152400" cy="45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362200" y="3505200"/>
            <a:ext cx="152400" cy="45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743200" y="3505200"/>
            <a:ext cx="152400" cy="45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276600" y="3505200"/>
            <a:ext cx="152400" cy="45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810000" y="3505200"/>
            <a:ext cx="152400" cy="45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343400" y="3505200"/>
            <a:ext cx="152400" cy="45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4" y="4114800"/>
            <a:ext cx="269377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21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228600"/>
            <a:ext cx="6620968" cy="6477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Type 2)wheel graph------</a:t>
            </a:r>
          </a:p>
          <a:p>
            <a:endParaRPr lang="en-US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Degree of all</a:t>
            </a:r>
          </a:p>
          <a:p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Vertex- 2(n-1)</a:t>
            </a:r>
          </a:p>
          <a:p>
            <a:endParaRPr lang="en-US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Type 3)complete graph-----</a:t>
            </a:r>
          </a:p>
          <a:p>
            <a:endParaRPr lang="en-US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Degree of all vertex- </a:t>
            </a:r>
            <a:endParaRPr lang="en-US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Nc2</a:t>
            </a:r>
          </a:p>
          <a:p>
            <a:endParaRPr lang="en-US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Type 4) null graph------</a:t>
            </a:r>
          </a:p>
          <a:p>
            <a:endParaRPr lang="en-US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degree of all vertex- n</a:t>
            </a:r>
          </a:p>
          <a:p>
            <a:endParaRPr lang="en-US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endParaRPr lang="en-US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endParaRPr lang="en-US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62001"/>
            <a:ext cx="3800475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14600"/>
            <a:ext cx="2438401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619341"/>
            <a:ext cx="18288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06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33400"/>
            <a:ext cx="6255488" cy="6019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After it, we learn those related some theory problems like “Travelling Salesman Problem” and “Nearest Neighbourhood Problem”.</a:t>
            </a:r>
          </a:p>
          <a:p>
            <a:pPr algn="l"/>
            <a:r>
              <a:rPr lang="en-US" u="sng" dirty="0" smtClean="0">
                <a:solidFill>
                  <a:srgbClr val="FFFF00"/>
                </a:solidFill>
                <a:latin typeface="Algerian" pitchFamily="82" charset="0"/>
              </a:rPr>
              <a:t>Example</a:t>
            </a:r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:</a:t>
            </a: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We take a graph at first like,</a:t>
            </a: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Travelling Salesman problem:</a:t>
            </a: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0      1     2     3     4    0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            </a:t>
            </a: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Therefore, 1+2+1+4+1=9</a:t>
            </a: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 0      3     2     4     1      0</a:t>
            </a:r>
            <a:endParaRPr lang="en-US" u="sng" dirty="0" smtClean="0">
              <a:solidFill>
                <a:schemeClr val="tx1">
                  <a:lumMod val="50000"/>
                  <a:lumOff val="50000"/>
                </a:schemeClr>
              </a:solidFill>
              <a:latin typeface="Baskerville Old Face" pitchFamily="18" charset="0"/>
            </a:endParaRP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Therefore, 2+1+3+3+1=10</a:t>
            </a: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Nearest Neighbourhood problem:</a:t>
            </a: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0      4     1     2     0</a:t>
            </a: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itchFamily="18" charset="0"/>
              </a:rPr>
              <a:t>Therefore, 1+3+2+2=8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6146" name="Picture 2" descr="C:\Users\Ranjit Basak\Desktop\Example-of-TSP-with-five-citi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124200"/>
            <a:ext cx="1905000" cy="1743075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1371600" y="3352800"/>
            <a:ext cx="152400" cy="45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828800" y="3352800"/>
            <a:ext cx="152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286000" y="3307081"/>
            <a:ext cx="152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743200" y="3352800"/>
            <a:ext cx="152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200400" y="3352800"/>
            <a:ext cx="152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flipV="1">
            <a:off x="1447800" y="4191000"/>
            <a:ext cx="152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1905000" y="4191000"/>
            <a:ext cx="152400" cy="45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2362200" y="4191000"/>
            <a:ext cx="152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2819400" y="4191000"/>
            <a:ext cx="152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3276600" y="4191000"/>
            <a:ext cx="152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1371600" y="5486400"/>
            <a:ext cx="152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1828800" y="5486400"/>
            <a:ext cx="152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2286000" y="5486400"/>
            <a:ext cx="152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2743200" y="5486400"/>
            <a:ext cx="152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610</TotalTime>
  <Words>490</Words>
  <Application>Microsoft Office PowerPoint</Application>
  <PresentationFormat>On-screen Show (4:3)</PresentationFormat>
  <Paragraphs>117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Algerian</vt:lpstr>
      <vt:lpstr>Arial</vt:lpstr>
      <vt:lpstr>Baskerville Old Face</vt:lpstr>
      <vt:lpstr>Calibri</vt:lpstr>
      <vt:lpstr>Century Gothic</vt:lpstr>
      <vt:lpstr>Wingdings 3</vt:lpstr>
      <vt:lpstr>Ion</vt:lpstr>
      <vt:lpstr>Graph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Presenting graph theory</dc:title>
  <dc:creator>Ranjit Basak</dc:creator>
  <cp:lastModifiedBy>Ranjit Basak</cp:lastModifiedBy>
  <cp:revision>25</cp:revision>
  <dcterms:created xsi:type="dcterms:W3CDTF">2022-06-29T03:39:59Z</dcterms:created>
  <dcterms:modified xsi:type="dcterms:W3CDTF">2022-07-02T16:43:19Z</dcterms:modified>
</cp:coreProperties>
</file>