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57" r:id="rId4"/>
    <p:sldId id="269" r:id="rId5"/>
    <p:sldId id="258" r:id="rId6"/>
    <p:sldId id="270" r:id="rId7"/>
    <p:sldId id="259" r:id="rId8"/>
    <p:sldId id="271" r:id="rId9"/>
    <p:sldId id="279" r:id="rId10"/>
    <p:sldId id="272" r:id="rId11"/>
    <p:sldId id="263" r:id="rId12"/>
    <p:sldId id="273" r:id="rId13"/>
    <p:sldId id="264" r:id="rId14"/>
    <p:sldId id="274" r:id="rId15"/>
    <p:sldId id="265" r:id="rId16"/>
    <p:sldId id="275" r:id="rId17"/>
    <p:sldId id="266" r:id="rId18"/>
    <p:sldId id="2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00A88357-8C64-407F-A816-A6BC9361E760}" type="datetimeFigureOut">
              <a:rPr lang="en-US" smtClean="0"/>
              <a:pPr/>
              <a:t>8/21/2023</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621F57B6-DA89-44CD-8E5F-A98D2B8CCEF2}"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A88357-8C64-407F-A816-A6BC9361E760}" type="datetimeFigureOut">
              <a:rPr lang="en-US" smtClean="0"/>
              <a:pPr/>
              <a:t>8/21/2023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1F57B6-DA89-44CD-8E5F-A98D2B8CCE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A88357-8C64-407F-A816-A6BC9361E760}" type="datetimeFigureOut">
              <a:rPr lang="en-US" smtClean="0"/>
              <a:pPr/>
              <a:t>8/21/2023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1F57B6-DA89-44CD-8E5F-A98D2B8CCE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A88357-8C64-407F-A816-A6BC9361E760}" type="datetimeFigureOut">
              <a:rPr lang="en-US" smtClean="0"/>
              <a:pPr/>
              <a:t>8/21/2023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1F57B6-DA89-44CD-8E5F-A98D2B8CCE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0A88357-8C64-407F-A816-A6BC9361E760}" type="datetimeFigureOut">
              <a:rPr lang="en-US" smtClean="0"/>
              <a:pPr/>
              <a:t>8/21/2023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1F57B6-DA89-44CD-8E5F-A98D2B8CCEF2}"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0A88357-8C64-407F-A816-A6BC9361E760}" type="datetimeFigureOut">
              <a:rPr lang="en-US" smtClean="0"/>
              <a:pPr/>
              <a:t>8/21/2023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1F57B6-DA89-44CD-8E5F-A98D2B8CCE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0A88357-8C64-407F-A816-A6BC9361E760}" type="datetimeFigureOut">
              <a:rPr lang="en-US" smtClean="0"/>
              <a:pPr/>
              <a:t>8/21/2023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21F57B6-DA89-44CD-8E5F-A98D2B8CCEF2}"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0A88357-8C64-407F-A816-A6BC9361E760}" type="datetimeFigureOut">
              <a:rPr lang="en-US" smtClean="0"/>
              <a:pPr/>
              <a:t>8/21/2023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21F57B6-DA89-44CD-8E5F-A98D2B8CCE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0A88357-8C64-407F-A816-A6BC9361E760}" type="datetimeFigureOut">
              <a:rPr lang="en-US" smtClean="0"/>
              <a:pPr/>
              <a:t>8/21/2023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21F57B6-DA89-44CD-8E5F-A98D2B8CCE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0A88357-8C64-407F-A816-A6BC9361E760}" type="datetimeFigureOut">
              <a:rPr lang="en-US" smtClean="0"/>
              <a:pPr/>
              <a:t>8/21/2023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1F57B6-DA89-44CD-8E5F-A98D2B8CCE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00A88357-8C64-407F-A816-A6BC9361E760}" type="datetimeFigureOut">
              <a:rPr lang="en-US" smtClean="0"/>
              <a:pPr/>
              <a:t>8/21/2023</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621F57B6-DA89-44CD-8E5F-A98D2B8CCEF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0A88357-8C64-407F-A816-A6BC9361E760}" type="datetimeFigureOut">
              <a:rPr lang="en-US" smtClean="0"/>
              <a:pPr/>
              <a:t>8/21/2023</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21F57B6-DA89-44CD-8E5F-A98D2B8CCEF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Departmental Seminar on Mathematics and its Applications </a:t>
            </a:r>
            <a:endParaRPr lang="en-US" dirty="0">
              <a:solidFill>
                <a:srgbClr val="FF0000"/>
              </a:solidFill>
            </a:endParaRPr>
          </a:p>
        </p:txBody>
      </p:sp>
      <p:sp>
        <p:nvSpPr>
          <p:cNvPr id="3" name="Content Placeholder 2"/>
          <p:cNvSpPr>
            <a:spLocks noGrp="1"/>
          </p:cNvSpPr>
          <p:nvPr>
            <p:ph idx="1"/>
          </p:nvPr>
        </p:nvSpPr>
        <p:spPr>
          <a:xfrm>
            <a:off x="533400" y="4343400"/>
            <a:ext cx="8229600" cy="1782763"/>
          </a:xfrm>
        </p:spPr>
        <p:style>
          <a:lnRef idx="2">
            <a:schemeClr val="accent1"/>
          </a:lnRef>
          <a:fillRef idx="1">
            <a:schemeClr val="lt1"/>
          </a:fillRef>
          <a:effectRef idx="0">
            <a:schemeClr val="accent1"/>
          </a:effectRef>
          <a:fontRef idx="minor">
            <a:schemeClr val="dk1"/>
          </a:fontRef>
        </p:style>
        <p:txBody>
          <a:bodyPr/>
          <a:lstStyle/>
          <a:p>
            <a:pPr>
              <a:buNone/>
            </a:pPr>
            <a:r>
              <a:rPr lang="en-US" dirty="0" smtClean="0"/>
              <a:t> </a:t>
            </a:r>
            <a:r>
              <a:rPr lang="en-US" i="1" dirty="0" err="1" smtClean="0">
                <a:solidFill>
                  <a:srgbClr val="00B0F0"/>
                </a:solidFill>
              </a:rPr>
              <a:t>Sachin</a:t>
            </a:r>
            <a:r>
              <a:rPr lang="en-US" i="1" dirty="0" smtClean="0">
                <a:solidFill>
                  <a:srgbClr val="00B0F0"/>
                </a:solidFill>
              </a:rPr>
              <a:t> </a:t>
            </a:r>
            <a:r>
              <a:rPr lang="en-US" i="1" dirty="0" err="1" smtClean="0">
                <a:solidFill>
                  <a:srgbClr val="00B0F0"/>
                </a:solidFill>
              </a:rPr>
              <a:t>Bhagat</a:t>
            </a:r>
            <a:endParaRPr lang="en-US" i="1" dirty="0">
              <a:solidFill>
                <a:srgbClr val="00B0F0"/>
              </a:solidFill>
            </a:endParaRPr>
          </a:p>
          <a:p>
            <a:pPr>
              <a:buNone/>
            </a:pPr>
            <a:r>
              <a:rPr lang="en-US" i="1" dirty="0" smtClean="0">
                <a:solidFill>
                  <a:srgbClr val="00B0F0"/>
                </a:solidFill>
              </a:rPr>
              <a:t> </a:t>
            </a:r>
            <a:r>
              <a:rPr lang="en-US" i="1" dirty="0" smtClean="0">
                <a:solidFill>
                  <a:srgbClr val="00B0F0"/>
                </a:solidFill>
              </a:rPr>
              <a:t>Department </a:t>
            </a:r>
            <a:r>
              <a:rPr lang="en-US" i="1" dirty="0" smtClean="0">
                <a:solidFill>
                  <a:srgbClr val="00B0F0"/>
                </a:solidFill>
              </a:rPr>
              <a:t>of </a:t>
            </a:r>
            <a:r>
              <a:rPr lang="en-US" i="1" dirty="0" smtClean="0">
                <a:solidFill>
                  <a:srgbClr val="00B0F0"/>
                </a:solidFill>
              </a:rPr>
              <a:t>Mathematics           </a:t>
            </a:r>
            <a:endParaRPr lang="en-US" i="1" dirty="0" smtClean="0">
              <a:solidFill>
                <a:srgbClr val="00B0F0"/>
              </a:solidFill>
            </a:endParaRPr>
          </a:p>
          <a:p>
            <a:pPr>
              <a:buNone/>
            </a:pPr>
            <a:r>
              <a:rPr lang="en-US" i="1" dirty="0" smtClean="0">
                <a:solidFill>
                  <a:srgbClr val="00B0F0"/>
                </a:solidFill>
              </a:rPr>
              <a:t> </a:t>
            </a:r>
            <a:r>
              <a:rPr lang="en-US" i="1" dirty="0" err="1" smtClean="0">
                <a:solidFill>
                  <a:srgbClr val="00B0F0"/>
                </a:solidFill>
              </a:rPr>
              <a:t>Nabadwip</a:t>
            </a:r>
            <a:r>
              <a:rPr lang="en-US" i="1" dirty="0" smtClean="0">
                <a:solidFill>
                  <a:srgbClr val="00B0F0"/>
                </a:solidFill>
              </a:rPr>
              <a:t> </a:t>
            </a:r>
            <a:r>
              <a:rPr lang="en-US" i="1" dirty="0" err="1" smtClean="0">
                <a:solidFill>
                  <a:srgbClr val="00B0F0"/>
                </a:solidFill>
              </a:rPr>
              <a:t>Vidyasagar</a:t>
            </a:r>
            <a:r>
              <a:rPr lang="en-US" i="1" dirty="0" smtClean="0">
                <a:solidFill>
                  <a:srgbClr val="00B0F0"/>
                </a:solidFill>
              </a:rPr>
              <a:t> College</a:t>
            </a:r>
            <a:endParaRPr lang="en-US" i="1" dirty="0">
              <a:solidFill>
                <a:srgbClr val="00B0F0"/>
              </a:solidFill>
            </a:endParaRPr>
          </a:p>
        </p:txBody>
      </p:sp>
      <p:sp>
        <p:nvSpPr>
          <p:cNvPr id="4" name="Rectangle 3"/>
          <p:cNvSpPr/>
          <p:nvPr/>
        </p:nvSpPr>
        <p:spPr>
          <a:xfrm>
            <a:off x="838200" y="2438400"/>
            <a:ext cx="6858000" cy="646331"/>
          </a:xfrm>
          <a:prstGeom prst="rect">
            <a:avLst/>
          </a:prstGeom>
        </p:spPr>
        <p:txBody>
          <a:bodyPr wrap="square">
            <a:spAutoFit/>
          </a:bodyPr>
          <a:lstStyle/>
          <a:p>
            <a:pPr algn="ctr"/>
            <a:r>
              <a:rPr lang="en-US" sz="3600" b="1" dirty="0" smtClean="0">
                <a:solidFill>
                  <a:srgbClr val="92D050"/>
                </a:solidFill>
              </a:rPr>
              <a:t>Title of the topic: Integration</a:t>
            </a:r>
            <a:endParaRPr lang="en-US" sz="3600" b="1" dirty="0">
              <a:solidFill>
                <a:srgbClr val="92D050"/>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381000"/>
            <a:ext cx="7772400" cy="5974560"/>
          </a:xfrm>
        </p:spPr>
        <p:style>
          <a:lnRef idx="1">
            <a:schemeClr val="accent1"/>
          </a:lnRef>
          <a:fillRef idx="2">
            <a:schemeClr val="accent1"/>
          </a:fillRef>
          <a:effectRef idx="1">
            <a:schemeClr val="accent1"/>
          </a:effectRef>
          <a:fontRef idx="minor">
            <a:schemeClr val="dk1"/>
          </a:fontRef>
        </p:style>
        <p:txBody>
          <a:bodyPr/>
          <a:lstStyle/>
          <a:p>
            <a:r>
              <a:rPr lang="en-US" sz="3600" dirty="0" smtClean="0"/>
              <a:t>However, if we consider the areas of regions bounded, in whole or in part, by curved lines, we have a basic difficulty in deciding precisely what we mean by the area.</a:t>
            </a:r>
          </a:p>
          <a:p>
            <a:r>
              <a:rPr lang="en-US" sz="3600" dirty="0" smtClean="0"/>
              <a:t>Our approach and it is the standard one is to approximate a given region in terms of the areas of the approximating polygons.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r>
              <a:rPr lang="en-US" sz="3200" dirty="0"/>
              <a:t>Upper and lower rectangular </a:t>
            </a:r>
            <a:r>
              <a:rPr lang="en-US" sz="3200" dirty="0" smtClean="0"/>
              <a:t>approximations:-</a:t>
            </a:r>
            <a:endParaRPr lang="en-US" sz="3200" dirty="0"/>
          </a:p>
        </p:txBody>
      </p:sp>
      <p:sp>
        <p:nvSpPr>
          <p:cNvPr id="3" name="Content Placeholder 2"/>
          <p:cNvSpPr>
            <a:spLocks noGrp="1"/>
          </p:cNvSpPr>
          <p:nvPr>
            <p:ph idx="1"/>
          </p:nvPr>
        </p:nvSpPr>
        <p:spPr>
          <a:xfrm>
            <a:off x="914400" y="1447800"/>
            <a:ext cx="7772400" cy="4907760"/>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a:t>We begin by considering a region bounded by the </a:t>
            </a:r>
            <a:r>
              <a:rPr lang="en-US" dirty="0" smtClean="0"/>
              <a:t>lines x=a , x=b , the </a:t>
            </a:r>
            <a:r>
              <a:rPr lang="en-US" dirty="0"/>
              <a:t>x-axis and the continuous curve given by y=f(x),assuming for the present the function f(x) to be wholly positive for </a:t>
            </a:r>
            <a:r>
              <a:rPr lang="en-US" dirty="0" smtClean="0"/>
              <a:t> ,                       i.e</a:t>
            </a:r>
            <a:r>
              <a:rPr lang="en-US" dirty="0"/>
              <a:t>., the region ABCD,Erect a rectangle ABGH, having its base coincident with AB and its altitude as the maximum ordinate of the curve at any point in the entire segment</a:t>
            </a:r>
            <a:r>
              <a:rPr lang="en-US" dirty="0" smtClean="0"/>
              <a:t>, the </a:t>
            </a:r>
            <a:r>
              <a:rPr lang="en-US" dirty="0"/>
              <a:t>area of this rectangle, </a:t>
            </a:r>
          </a:p>
        </p:txBody>
      </p:sp>
      <p:graphicFrame>
        <p:nvGraphicFramePr>
          <p:cNvPr id="4" name="Object 3"/>
          <p:cNvGraphicFramePr>
            <a:graphicFrameLocks noChangeAspect="1"/>
          </p:cNvGraphicFramePr>
          <p:nvPr/>
        </p:nvGraphicFramePr>
        <p:xfrm>
          <a:off x="3733800" y="3352800"/>
          <a:ext cx="1143000" cy="457200"/>
        </p:xfrm>
        <a:graphic>
          <a:graphicData uri="http://schemas.openxmlformats.org/presentationml/2006/ole">
            <p:oleObj spid="_x0000_s28673" name="Equation" r:id="rId3" imgW="583920" imgH="17748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600200"/>
            <a:ext cx="7772400" cy="475536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en-US" dirty="0" smtClean="0"/>
              <a:t>which we shall henceforth term the upper rectangular approximation, must never be less than the actual area of the region. ABCD. Similarly, construct a rectangle ABEF called the lower rectangular approximation, which is entirely contained within the given region ABCD, the area of which is never greater than the actual area of the region ABCD.</a:t>
            </a:r>
          </a:p>
          <a:p>
            <a:r>
              <a:rPr lang="en-US" dirty="0" smtClean="0"/>
              <a:t>Hence, whatever be the ultimate definition of an area of the region ABCD, it is worth nothing that </a:t>
            </a:r>
          </a:p>
          <a:p>
            <a:r>
              <a:rPr lang="en-US" dirty="0" smtClean="0"/>
              <a:t>Area of ABEF      area of ABCD       area of ABGH</a:t>
            </a:r>
          </a:p>
          <a:p>
            <a:endParaRPr lang="en-US" dirty="0"/>
          </a:p>
        </p:txBody>
      </p:sp>
      <p:graphicFrame>
        <p:nvGraphicFramePr>
          <p:cNvPr id="27650" name="Object 2"/>
          <p:cNvGraphicFramePr>
            <a:graphicFrameLocks noChangeAspect="1"/>
          </p:cNvGraphicFramePr>
          <p:nvPr/>
        </p:nvGraphicFramePr>
        <p:xfrm>
          <a:off x="3352800" y="5638800"/>
          <a:ext cx="381000" cy="457200"/>
        </p:xfrm>
        <a:graphic>
          <a:graphicData uri="http://schemas.openxmlformats.org/presentationml/2006/ole">
            <p:oleObj spid="_x0000_s27650" name="Equation" r:id="rId3" imgW="126720" imgH="152280" progId="Equation.DSMT4">
              <p:embed/>
            </p:oleObj>
          </a:graphicData>
        </a:graphic>
      </p:graphicFrame>
      <p:graphicFrame>
        <p:nvGraphicFramePr>
          <p:cNvPr id="27651" name="Object 3"/>
          <p:cNvGraphicFramePr>
            <a:graphicFrameLocks noChangeAspect="1"/>
          </p:cNvGraphicFramePr>
          <p:nvPr/>
        </p:nvGraphicFramePr>
        <p:xfrm>
          <a:off x="5715000" y="5638800"/>
          <a:ext cx="304800" cy="381000"/>
        </p:xfrm>
        <a:graphic>
          <a:graphicData uri="http://schemas.openxmlformats.org/presentationml/2006/ole">
            <p:oleObj spid="_x0000_s27651" name="Equation" r:id="rId4" imgW="126720" imgH="15228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a:t>Division of AB into two parts</a:t>
            </a:r>
            <a:br>
              <a:rPr lang="en-US" dirty="0"/>
            </a:br>
            <a:endParaRPr lang="en-US" dirty="0"/>
          </a:p>
        </p:txBody>
      </p:sp>
      <p:sp>
        <p:nvSpPr>
          <p:cNvPr id="3" name="Content Placeholder 2"/>
          <p:cNvSpPr>
            <a:spLocks noGrp="1"/>
          </p:cNvSpPr>
          <p:nvPr>
            <p:ph idx="1"/>
          </p:nvPr>
        </p:nvSpPr>
        <p:spPr>
          <a:xfrm>
            <a:off x="609600" y="1524000"/>
            <a:ext cx="8077200" cy="4831560"/>
          </a:xfrm>
        </p:spPr>
        <p:style>
          <a:lnRef idx="1">
            <a:schemeClr val="accent1"/>
          </a:lnRef>
          <a:fillRef idx="2">
            <a:schemeClr val="accent1"/>
          </a:fillRef>
          <a:effectRef idx="1">
            <a:schemeClr val="accent1"/>
          </a:effectRef>
          <a:fontRef idx="minor">
            <a:schemeClr val="dk1"/>
          </a:fontRef>
        </p:style>
        <p:txBody>
          <a:bodyPr>
            <a:normAutofit fontScale="92500"/>
          </a:bodyPr>
          <a:lstStyle/>
          <a:p>
            <a:r>
              <a:rPr lang="en-US" dirty="0"/>
              <a:t>Next, dividing  the base AB  into two parts by a point P , as shown , if we construct </a:t>
            </a:r>
            <a:r>
              <a:rPr lang="en-US" dirty="0" smtClean="0"/>
              <a:t>rectangles </a:t>
            </a:r>
            <a:r>
              <a:rPr lang="en-US" dirty="0"/>
              <a:t>on each subinterval  as a base and having as attitudes the largest value of Y in that interval in  the total area of these two </a:t>
            </a:r>
            <a:r>
              <a:rPr lang="en-US" dirty="0" smtClean="0"/>
              <a:t>rectangles </a:t>
            </a:r>
            <a:r>
              <a:rPr lang="en-US" dirty="0"/>
              <a:t>, </a:t>
            </a:r>
            <a:r>
              <a:rPr lang="en-US" dirty="0" smtClean="0"/>
              <a:t>i.e. </a:t>
            </a:r>
            <a:r>
              <a:rPr lang="en-US" dirty="0"/>
              <a:t>, the upper </a:t>
            </a:r>
            <a:r>
              <a:rPr lang="en-US" dirty="0" smtClean="0"/>
              <a:t>rectangular </a:t>
            </a:r>
            <a:r>
              <a:rPr lang="en-US" dirty="0"/>
              <a:t>approximation must not be  less than the area of the region ABCD. Similarly , the lower rectrangularsapproximention, i.e.  the areas of the rectrangulars entirely contained in the given region ABCD is the never greater that the area of the region ABCD. Hence for any P with AB.</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600200"/>
            <a:ext cx="7772400" cy="4755360"/>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r>
              <a:rPr lang="en-US" dirty="0" smtClean="0"/>
              <a:t>Lower rectangular approximation        area of the region ABCD        upper rectangular approximation ; and also.</a:t>
            </a:r>
          </a:p>
          <a:p>
            <a:r>
              <a:rPr lang="en-US" dirty="0" smtClean="0"/>
              <a:t>Upper rectangular approximation on  AB    upper rectangular approximation on AP and PB; and lower rectangular approximation on AB     lower rectangular approximation on AB and PB. In the other words, Upper rectangular approximation decreases or at most remains  same , whatever one more point of </a:t>
            </a:r>
          </a:p>
          <a:p>
            <a:r>
              <a:rPr lang="en-US" dirty="0" smtClean="0"/>
              <a:t>subdivision be increased, whatever lower rectangular approximation increase or at most remains fixed</a:t>
            </a:r>
          </a:p>
          <a:p>
            <a:endParaRPr lang="en-US" dirty="0"/>
          </a:p>
        </p:txBody>
      </p:sp>
      <p:graphicFrame>
        <p:nvGraphicFramePr>
          <p:cNvPr id="25601" name="Object 1"/>
          <p:cNvGraphicFramePr>
            <a:graphicFrameLocks noChangeAspect="1"/>
          </p:cNvGraphicFramePr>
          <p:nvPr/>
        </p:nvGraphicFramePr>
        <p:xfrm>
          <a:off x="6248400" y="1600200"/>
          <a:ext cx="673100" cy="457200"/>
        </p:xfrm>
        <a:graphic>
          <a:graphicData uri="http://schemas.openxmlformats.org/presentationml/2006/ole">
            <p:oleObj spid="_x0000_s25601" name="Equation" r:id="rId3" imgW="126720" imgH="152280" progId="Equation.DSMT4">
              <p:embed/>
            </p:oleObj>
          </a:graphicData>
        </a:graphic>
      </p:graphicFrame>
      <p:graphicFrame>
        <p:nvGraphicFramePr>
          <p:cNvPr id="25602" name="Object 2"/>
          <p:cNvGraphicFramePr>
            <a:graphicFrameLocks noChangeAspect="1"/>
          </p:cNvGraphicFramePr>
          <p:nvPr/>
        </p:nvGraphicFramePr>
        <p:xfrm>
          <a:off x="3352800" y="1905000"/>
          <a:ext cx="457200" cy="381000"/>
        </p:xfrm>
        <a:graphic>
          <a:graphicData uri="http://schemas.openxmlformats.org/presentationml/2006/ole">
            <p:oleObj spid="_x0000_s25602" name="Equation" r:id="rId4" imgW="126720" imgH="152280" progId="Equation.DSMT4">
              <p:embed/>
            </p:oleObj>
          </a:graphicData>
        </a:graphic>
      </p:graphicFrame>
      <p:graphicFrame>
        <p:nvGraphicFramePr>
          <p:cNvPr id="25603" name="Object 3"/>
          <p:cNvGraphicFramePr>
            <a:graphicFrameLocks noChangeAspect="1"/>
          </p:cNvGraphicFramePr>
          <p:nvPr/>
        </p:nvGraphicFramePr>
        <p:xfrm>
          <a:off x="7010400" y="3352800"/>
          <a:ext cx="901700" cy="457200"/>
        </p:xfrm>
        <a:graphic>
          <a:graphicData uri="http://schemas.openxmlformats.org/presentationml/2006/ole">
            <p:oleObj spid="_x0000_s25603" name="Equation" r:id="rId5" imgW="126720" imgH="152280" progId="Equation.DSMT4">
              <p:embed/>
            </p:oleObj>
          </a:graphicData>
        </a:graphic>
      </p:graphicFrame>
      <p:graphicFrame>
        <p:nvGraphicFramePr>
          <p:cNvPr id="7" name="Object 6"/>
          <p:cNvGraphicFramePr>
            <a:graphicFrameLocks noChangeAspect="1"/>
          </p:cNvGraphicFramePr>
          <p:nvPr/>
        </p:nvGraphicFramePr>
        <p:xfrm>
          <a:off x="7239000" y="2667000"/>
          <a:ext cx="558800" cy="381000"/>
        </p:xfrm>
        <a:graphic>
          <a:graphicData uri="http://schemas.openxmlformats.org/presentationml/2006/ole">
            <p:oleObj spid="_x0000_s25604" name="Equation" r:id="rId6" imgW="126720" imgH="15228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990600"/>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b="1" dirty="0"/>
              <a:t>The define Integral  as the limit of a sum</a:t>
            </a:r>
            <a:r>
              <a:rPr lang="en-US" dirty="0"/>
              <a:t/>
            </a:r>
            <a:br>
              <a:rPr lang="en-US" dirty="0"/>
            </a:br>
            <a:endParaRPr lang="en-US" dirty="0"/>
          </a:p>
        </p:txBody>
      </p:sp>
      <p:sp>
        <p:nvSpPr>
          <p:cNvPr id="3" name="Content Placeholder 2"/>
          <p:cNvSpPr>
            <a:spLocks noGrp="1"/>
          </p:cNvSpPr>
          <p:nvPr>
            <p:ph idx="1"/>
          </p:nvPr>
        </p:nvSpPr>
        <p:spPr>
          <a:xfrm>
            <a:off x="457200" y="1371600"/>
            <a:ext cx="8229600" cy="5181600"/>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r>
              <a:rPr lang="en-US" dirty="0"/>
              <a:t>Let, f(x) be a bounded real valued function defined on a closed interval  [a,b] – some finite interval. We </a:t>
            </a:r>
            <a:r>
              <a:rPr lang="en-US" dirty="0" smtClean="0"/>
              <a:t>divide  </a:t>
            </a:r>
            <a:r>
              <a:rPr lang="en-US" dirty="0"/>
              <a:t>the interval  [a,b] into infinite parts – not </a:t>
            </a:r>
            <a:r>
              <a:rPr lang="en-US" dirty="0" smtClean="0"/>
              <a:t>necessarily </a:t>
            </a:r>
            <a:r>
              <a:rPr lang="en-US" dirty="0"/>
              <a:t>all  equal by means of a partition P with </a:t>
            </a:r>
            <a:r>
              <a:rPr lang="en-US" dirty="0" smtClean="0"/>
              <a:t>orbiter </a:t>
            </a:r>
            <a:r>
              <a:rPr lang="en-US" dirty="0"/>
              <a:t>set of points a =x</a:t>
            </a:r>
            <a:r>
              <a:rPr lang="en-US" baseline="-25000" dirty="0"/>
              <a:t>0 </a:t>
            </a:r>
            <a:r>
              <a:rPr lang="en-US" dirty="0"/>
              <a:t>, x</a:t>
            </a:r>
            <a:r>
              <a:rPr lang="en-US" baseline="-25000" dirty="0"/>
              <a:t>1 ,  </a:t>
            </a:r>
            <a:r>
              <a:rPr lang="en-US" dirty="0"/>
              <a:t>x</a:t>
            </a:r>
            <a:r>
              <a:rPr lang="en-US" baseline="-25000" dirty="0"/>
              <a:t>2 </a:t>
            </a:r>
            <a:r>
              <a:rPr lang="en-US" dirty="0"/>
              <a:t>,…………., x</a:t>
            </a:r>
            <a:r>
              <a:rPr lang="en-US" baseline="-25000" dirty="0"/>
              <a:t>r-1 , </a:t>
            </a:r>
            <a:r>
              <a:rPr lang="en-US" dirty="0"/>
              <a:t>x</a:t>
            </a:r>
            <a:r>
              <a:rPr lang="en-US" baseline="-25000" dirty="0"/>
              <a:t>r,, </a:t>
            </a:r>
            <a:r>
              <a:rPr lang="en-US" dirty="0"/>
              <a:t>……….. x</a:t>
            </a:r>
            <a:r>
              <a:rPr lang="en-US" baseline="-25000" dirty="0"/>
              <a:t>n-1 ,</a:t>
            </a:r>
            <a:r>
              <a:rPr lang="en-US" dirty="0"/>
              <a:t>x</a:t>
            </a:r>
            <a:r>
              <a:rPr lang="en-US" baseline="-25000" dirty="0"/>
              <a:t>n</a:t>
            </a:r>
            <a:r>
              <a:rPr lang="en-US" dirty="0"/>
              <a:t>= b , where x</a:t>
            </a:r>
            <a:r>
              <a:rPr lang="en-US" baseline="-25000" dirty="0"/>
              <a:t>0 </a:t>
            </a:r>
            <a:r>
              <a:rPr lang="en-US" dirty="0"/>
              <a:t>&lt; x</a:t>
            </a:r>
            <a:r>
              <a:rPr lang="en-US" baseline="-25000" dirty="0"/>
              <a:t>1</a:t>
            </a:r>
            <a:r>
              <a:rPr lang="en-US" dirty="0"/>
              <a:t>&lt;x</a:t>
            </a:r>
            <a:r>
              <a:rPr lang="en-US" baseline="-25000" dirty="0"/>
              <a:t>2 </a:t>
            </a:r>
            <a:r>
              <a:rPr lang="en-US" dirty="0"/>
              <a:t>……..&lt; x</a:t>
            </a:r>
            <a:r>
              <a:rPr lang="en-US" baseline="-25000" dirty="0"/>
              <a:t>r-1 </a:t>
            </a:r>
            <a:r>
              <a:rPr lang="en-US" dirty="0"/>
              <a:t>&lt;x</a:t>
            </a:r>
            <a:r>
              <a:rPr lang="en-US" baseline="-25000" dirty="0"/>
              <a:t>r</a:t>
            </a:r>
            <a:r>
              <a:rPr lang="en-US" dirty="0"/>
              <a:t>&lt;…..&lt;x</a:t>
            </a:r>
            <a:r>
              <a:rPr lang="en-US" baseline="-25000" dirty="0"/>
              <a:t>n-1 </a:t>
            </a:r>
            <a:r>
              <a:rPr lang="en-US" dirty="0"/>
              <a:t>&lt;x</a:t>
            </a:r>
            <a:r>
              <a:rPr lang="en-US" baseline="-25000" dirty="0"/>
              <a:t>n . </a:t>
            </a:r>
            <a:r>
              <a:rPr lang="en-US" dirty="0"/>
              <a:t>letδ</a:t>
            </a:r>
            <a:r>
              <a:rPr lang="en-US" baseline="-25000" dirty="0"/>
              <a:t>r</a:t>
            </a:r>
            <a:r>
              <a:rPr lang="en-US" dirty="0"/>
              <a:t>or Δx</a:t>
            </a:r>
            <a:r>
              <a:rPr lang="en-US" baseline="-25000" dirty="0"/>
              <a:t>r</a:t>
            </a:r>
            <a:r>
              <a:rPr lang="en-US" dirty="0"/>
              <a:t> = [x</a:t>
            </a:r>
            <a:r>
              <a:rPr lang="en-US" baseline="-25000" dirty="0"/>
              <a:t>r-1, </a:t>
            </a:r>
            <a:r>
              <a:rPr lang="en-US" dirty="0"/>
              <a:t>x</a:t>
            </a:r>
            <a:r>
              <a:rPr lang="en-US" baseline="-25000" dirty="0"/>
              <a:t>r</a:t>
            </a:r>
            <a:r>
              <a:rPr lang="en-US" dirty="0"/>
              <a:t>] or x</a:t>
            </a:r>
            <a:r>
              <a:rPr lang="en-US" baseline="-25000" dirty="0"/>
              <a:t>r</a:t>
            </a:r>
            <a:r>
              <a:rPr lang="en-US" dirty="0"/>
              <a:t> – x</a:t>
            </a:r>
            <a:r>
              <a:rPr lang="en-US" baseline="-25000" dirty="0"/>
              <a:t>r-1</a:t>
            </a:r>
            <a:r>
              <a:rPr lang="en-US" dirty="0"/>
              <a:t>. Thus , δ</a:t>
            </a:r>
            <a:r>
              <a:rPr lang="en-US" baseline="-25000" dirty="0"/>
              <a:t>1 ,</a:t>
            </a:r>
            <a:r>
              <a:rPr lang="en-US" dirty="0"/>
              <a:t>δ</a:t>
            </a:r>
            <a:r>
              <a:rPr lang="en-US" baseline="-25000" dirty="0"/>
              <a:t>2,…….</a:t>
            </a:r>
            <a:r>
              <a:rPr lang="en-US" dirty="0"/>
              <a:t>δ</a:t>
            </a:r>
            <a:r>
              <a:rPr lang="en-US" baseline="-25000" dirty="0"/>
              <a:t>r……………, </a:t>
            </a:r>
            <a:r>
              <a:rPr lang="en-US" dirty="0"/>
              <a:t>δ</a:t>
            </a:r>
            <a:r>
              <a:rPr lang="en-US" baseline="-25000" dirty="0"/>
              <a:t>n. </a:t>
            </a:r>
            <a:r>
              <a:rPr lang="en-US" dirty="0"/>
              <a:t>are the respective subintervals into which the interval [a,b]is divided. Take€</a:t>
            </a:r>
            <a:r>
              <a:rPr lang="en-US" baseline="-25000" dirty="0"/>
              <a:t>1 </a:t>
            </a:r>
            <a:r>
              <a:rPr lang="en-US" dirty="0"/>
              <a:t>,€</a:t>
            </a:r>
            <a:r>
              <a:rPr lang="en-US" baseline="-25000" dirty="0"/>
              <a:t>2</a:t>
            </a:r>
            <a:r>
              <a:rPr lang="en-US" dirty="0"/>
              <a:t> ,………..,€</a:t>
            </a:r>
            <a:r>
              <a:rPr lang="en-US" baseline="-25000" dirty="0"/>
              <a:t>r,…..</a:t>
            </a:r>
            <a:r>
              <a:rPr lang="en-US" dirty="0"/>
              <a:t>€</a:t>
            </a:r>
            <a:r>
              <a:rPr lang="en-US" baseline="-25000" dirty="0"/>
              <a:t>n</a:t>
            </a:r>
            <a:r>
              <a:rPr lang="en-US" dirty="0"/>
              <a:t>  , to be </a:t>
            </a:r>
            <a:r>
              <a:rPr lang="en-US" dirty="0" smtClean="0"/>
              <a:t>arbitrary </a:t>
            </a:r>
            <a:r>
              <a:rPr lang="en-US" dirty="0"/>
              <a:t>set of points in the respective intervals δ</a:t>
            </a:r>
            <a:r>
              <a:rPr lang="en-US" baseline="-25000" dirty="0"/>
              <a:t>1 </a:t>
            </a:r>
            <a:r>
              <a:rPr lang="en-US" dirty="0"/>
              <a:t>,δ</a:t>
            </a:r>
            <a:r>
              <a:rPr lang="en-US" baseline="-25000" dirty="0"/>
              <a:t>2…….., </a:t>
            </a:r>
            <a:r>
              <a:rPr lang="en-US" dirty="0"/>
              <a:t>δ</a:t>
            </a:r>
            <a:r>
              <a:rPr lang="en-US" baseline="-25000" dirty="0"/>
              <a:t>r……</a:t>
            </a:r>
            <a:r>
              <a:rPr lang="en-US" dirty="0"/>
              <a:t>δ</a:t>
            </a:r>
            <a:r>
              <a:rPr lang="en-US" baseline="-25000" dirty="0"/>
              <a:t>n.</a:t>
            </a:r>
            <a:endParaRPr lang="en-US" dirty="0"/>
          </a:p>
          <a:p>
            <a:r>
              <a:rPr lang="en-US" dirty="0"/>
              <a:t>              Now, from the sum ,</a:t>
            </a:r>
          </a:p>
          <a:p>
            <a:r>
              <a:rPr lang="en-US" dirty="0" smtClean="0"/>
              <a:t> €</a:t>
            </a:r>
            <a:r>
              <a:rPr lang="en-US" baseline="-25000" dirty="0" smtClean="0"/>
              <a:t>r</a:t>
            </a:r>
            <a:r>
              <a:rPr lang="en-US" dirty="0" smtClean="0"/>
              <a:t>)</a:t>
            </a:r>
            <a:r>
              <a:rPr lang="en-US" dirty="0" err="1" smtClean="0"/>
              <a:t>δ</a:t>
            </a:r>
            <a:r>
              <a:rPr lang="en-US" baseline="-25000" dirty="0" err="1" smtClean="0"/>
              <a:t>r</a:t>
            </a:r>
            <a:r>
              <a:rPr lang="en-US" dirty="0" smtClean="0"/>
              <a:t> = </a:t>
            </a:r>
            <a:r>
              <a:rPr lang="en-US" dirty="0"/>
              <a:t>f(€</a:t>
            </a:r>
            <a:r>
              <a:rPr lang="en-US" baseline="-25000" dirty="0"/>
              <a:t>1</a:t>
            </a:r>
            <a:r>
              <a:rPr lang="en-US" dirty="0"/>
              <a:t>)δ</a:t>
            </a:r>
            <a:r>
              <a:rPr lang="en-US" baseline="-25000" dirty="0"/>
              <a:t>1</a:t>
            </a:r>
            <a:r>
              <a:rPr lang="en-US" dirty="0"/>
              <a:t>+ f(€</a:t>
            </a:r>
            <a:r>
              <a:rPr lang="en-US" baseline="-25000" dirty="0"/>
              <a:t>2</a:t>
            </a:r>
            <a:r>
              <a:rPr lang="en-US" dirty="0"/>
              <a:t>)δ</a:t>
            </a:r>
            <a:r>
              <a:rPr lang="en-US" baseline="-25000" dirty="0"/>
              <a:t>2</a:t>
            </a:r>
            <a:r>
              <a:rPr lang="en-US" dirty="0"/>
              <a:t> +……+ f(€</a:t>
            </a:r>
            <a:r>
              <a:rPr lang="en-US" baseline="-25000" dirty="0"/>
              <a:t>r</a:t>
            </a:r>
            <a:r>
              <a:rPr lang="en-US" dirty="0"/>
              <a:t>)δ</a:t>
            </a:r>
            <a:r>
              <a:rPr lang="en-US" baseline="-25000" dirty="0"/>
              <a:t>r</a:t>
            </a:r>
            <a:r>
              <a:rPr lang="en-US" dirty="0"/>
              <a:t>+………..+f(€</a:t>
            </a:r>
            <a:r>
              <a:rPr lang="en-US" baseline="-25000" dirty="0"/>
              <a:t>n</a:t>
            </a:r>
            <a:r>
              <a:rPr lang="en-US" dirty="0"/>
              <a:t>)</a:t>
            </a:r>
            <a:r>
              <a:rPr lang="en-US" baseline="-25000" dirty="0"/>
              <a:t>n.</a:t>
            </a:r>
            <a:endParaRPr lang="en-US" dirty="0"/>
          </a:p>
          <a:p>
            <a:endParaRPr lang="en-US" dirty="0"/>
          </a:p>
        </p:txBody>
      </p:sp>
      <p:graphicFrame>
        <p:nvGraphicFramePr>
          <p:cNvPr id="24578" name="Object 2"/>
          <p:cNvGraphicFramePr>
            <a:graphicFrameLocks noChangeAspect="1"/>
          </p:cNvGraphicFramePr>
          <p:nvPr/>
        </p:nvGraphicFramePr>
        <p:xfrm>
          <a:off x="457200" y="5410200"/>
          <a:ext cx="685800" cy="838200"/>
        </p:xfrm>
        <a:graphic>
          <a:graphicData uri="http://schemas.openxmlformats.org/presentationml/2006/ole">
            <p:oleObj spid="_x0000_s24578" name="Equation" r:id="rId3" imgW="393480" imgH="43164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endParaRPr lang="en-US" dirty="0"/>
          </a:p>
        </p:txBody>
      </p:sp>
      <p:sp>
        <p:nvSpPr>
          <p:cNvPr id="3" name="Content Placeholder 2"/>
          <p:cNvSpPr>
            <a:spLocks noGrp="1"/>
          </p:cNvSpPr>
          <p:nvPr>
            <p:ph idx="1"/>
          </p:nvPr>
        </p:nvSpPr>
        <p:spPr>
          <a:xfrm>
            <a:off x="914400" y="1524000"/>
            <a:ext cx="7772400" cy="4831560"/>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r>
              <a:rPr lang="en-US" dirty="0" smtClean="0"/>
              <a:t>Which depends on the choice of the interval  </a:t>
            </a:r>
            <a:r>
              <a:rPr lang="en-US" dirty="0" err="1" smtClean="0"/>
              <a:t>δ</a:t>
            </a:r>
            <a:r>
              <a:rPr lang="en-US" baseline="-25000" dirty="0" err="1" smtClean="0"/>
              <a:t>r</a:t>
            </a:r>
            <a:r>
              <a:rPr lang="en-US" dirty="0" err="1" smtClean="0"/>
              <a:t>and</a:t>
            </a:r>
            <a:r>
              <a:rPr lang="en-US" dirty="0" smtClean="0"/>
              <a:t> of point €</a:t>
            </a:r>
            <a:r>
              <a:rPr lang="en-US" baseline="-25000" dirty="0" smtClean="0"/>
              <a:t>r </a:t>
            </a:r>
            <a:r>
              <a:rPr lang="en-US" dirty="0" smtClean="0"/>
              <a:t>, </a:t>
            </a:r>
            <a:r>
              <a:rPr lang="en-US" dirty="0" err="1" smtClean="0"/>
              <a:t>δ</a:t>
            </a:r>
            <a:r>
              <a:rPr lang="en-US" baseline="-25000" dirty="0" err="1" smtClean="0"/>
              <a:t>r</a:t>
            </a:r>
            <a:r>
              <a:rPr lang="en-US" dirty="0" smtClean="0"/>
              <a:t>. Next , let n increase indefinite in such a manner that </a:t>
            </a:r>
            <a:r>
              <a:rPr lang="en-US" dirty="0" err="1" smtClean="0"/>
              <a:t>IIpII</a:t>
            </a:r>
            <a:r>
              <a:rPr lang="en-US" dirty="0" smtClean="0"/>
              <a:t> = δ (Say), the norm of the subdivision, i.e. the greatest of the subintervals tends to zero.  </a:t>
            </a:r>
          </a:p>
          <a:p>
            <a:r>
              <a:rPr lang="en-US" dirty="0" smtClean="0"/>
              <a:t>If  in this case        f(€</a:t>
            </a:r>
            <a:r>
              <a:rPr lang="en-US" baseline="-25000" dirty="0" smtClean="0"/>
              <a:t>r</a:t>
            </a:r>
            <a:r>
              <a:rPr lang="en-US" dirty="0" smtClean="0"/>
              <a:t>)</a:t>
            </a:r>
            <a:r>
              <a:rPr lang="en-US" dirty="0" err="1" smtClean="0"/>
              <a:t>δ</a:t>
            </a:r>
            <a:r>
              <a:rPr lang="en-US" baseline="-25000" dirty="0" err="1" smtClean="0"/>
              <a:t>r</a:t>
            </a:r>
            <a:r>
              <a:rPr lang="en-US" dirty="0" smtClean="0"/>
              <a:t>  tends to definite limit , </a:t>
            </a:r>
          </a:p>
          <a:p>
            <a:r>
              <a:rPr lang="en-US" dirty="0" smtClean="0"/>
              <a:t>being independent of the choice of the intervals </a:t>
            </a:r>
            <a:r>
              <a:rPr lang="en-US" dirty="0" err="1" smtClean="0"/>
              <a:t>δ</a:t>
            </a:r>
            <a:r>
              <a:rPr lang="en-US" baseline="-25000" dirty="0" err="1" smtClean="0"/>
              <a:t>r</a:t>
            </a:r>
            <a:r>
              <a:rPr lang="en-US" baseline="-25000" dirty="0" smtClean="0"/>
              <a:t> , </a:t>
            </a:r>
            <a:r>
              <a:rPr lang="en-US" dirty="0" smtClean="0"/>
              <a:t>and of the point €</a:t>
            </a:r>
            <a:r>
              <a:rPr lang="en-US" baseline="-25000" dirty="0" smtClean="0"/>
              <a:t>r</a:t>
            </a:r>
            <a:r>
              <a:rPr lang="en-US" dirty="0" smtClean="0"/>
              <a:t> of </a:t>
            </a:r>
            <a:r>
              <a:rPr lang="en-US" dirty="0" err="1" smtClean="0"/>
              <a:t>δ</a:t>
            </a:r>
            <a:r>
              <a:rPr lang="en-US" baseline="-25000" dirty="0" err="1" smtClean="0"/>
              <a:t>r</a:t>
            </a:r>
            <a:r>
              <a:rPr lang="en-US" baseline="-25000" dirty="0" smtClean="0"/>
              <a:t>  ,</a:t>
            </a:r>
            <a:r>
              <a:rPr lang="en-US" dirty="0" smtClean="0"/>
              <a:t> then this limit is said to be the definite integral of f(x) over [</a:t>
            </a:r>
            <a:r>
              <a:rPr lang="en-US" dirty="0" err="1" smtClean="0"/>
              <a:t>a,b</a:t>
            </a:r>
            <a:r>
              <a:rPr lang="en-US" dirty="0" smtClean="0"/>
              <a:t>] denoted by         , i.e. ,</a:t>
            </a:r>
          </a:p>
          <a:p>
            <a:endParaRPr lang="en-US" dirty="0" smtClean="0"/>
          </a:p>
          <a:p>
            <a:r>
              <a:rPr lang="en-US" dirty="0" smtClean="0"/>
              <a:t>                       f(€</a:t>
            </a:r>
            <a:r>
              <a:rPr lang="en-US" baseline="-25000" dirty="0" smtClean="0"/>
              <a:t>r</a:t>
            </a:r>
            <a:r>
              <a:rPr lang="en-US" dirty="0" smtClean="0"/>
              <a:t>)</a:t>
            </a:r>
            <a:r>
              <a:rPr lang="en-US" dirty="0" err="1" smtClean="0"/>
              <a:t>δ</a:t>
            </a:r>
            <a:r>
              <a:rPr lang="en-US" baseline="-25000" dirty="0" err="1" smtClean="0"/>
              <a:t>r</a:t>
            </a:r>
            <a:r>
              <a:rPr lang="en-US" dirty="0" smtClean="0"/>
              <a:t>   =           ,</a:t>
            </a:r>
            <a:r>
              <a:rPr lang="en-US" dirty="0" err="1" smtClean="0"/>
              <a:t>δ</a:t>
            </a:r>
            <a:r>
              <a:rPr lang="en-US" baseline="-25000" dirty="0" err="1" smtClean="0"/>
              <a:t>r</a:t>
            </a:r>
            <a:r>
              <a:rPr lang="en-US" dirty="0" smtClean="0"/>
              <a:t>= max </a:t>
            </a:r>
            <a:r>
              <a:rPr lang="en-US" dirty="0" err="1" smtClean="0"/>
              <a:t>δ</a:t>
            </a:r>
            <a:r>
              <a:rPr lang="en-US" baseline="-25000" dirty="0" err="1" smtClean="0"/>
              <a:t>r</a:t>
            </a:r>
            <a:r>
              <a:rPr lang="en-US" baseline="-25000" dirty="0" smtClean="0"/>
              <a:t>.        </a:t>
            </a:r>
            <a:endParaRPr lang="en-US" dirty="0" smtClean="0"/>
          </a:p>
          <a:p>
            <a:r>
              <a:rPr lang="en-US" baseline="-25000" dirty="0" smtClean="0"/>
              <a:t> </a:t>
            </a:r>
            <a:endParaRPr lang="en-US" dirty="0" smtClean="0"/>
          </a:p>
          <a:p>
            <a:endParaRPr lang="en-US" dirty="0"/>
          </a:p>
        </p:txBody>
      </p:sp>
      <p:graphicFrame>
        <p:nvGraphicFramePr>
          <p:cNvPr id="5" name="Object 4"/>
          <p:cNvGraphicFramePr>
            <a:graphicFrameLocks/>
          </p:cNvGraphicFramePr>
          <p:nvPr/>
        </p:nvGraphicFramePr>
        <p:xfrm>
          <a:off x="4800600" y="5029200"/>
          <a:ext cx="914400" cy="431800"/>
        </p:xfrm>
        <a:graphic>
          <a:graphicData uri="http://schemas.openxmlformats.org/presentationml/2006/ole">
            <p:oleObj spid="_x0000_s23554" name="Equation" r:id="rId3" imgW="0" imgH="0" progId="Equation.DSMT4">
              <p:embed/>
            </p:oleObj>
          </a:graphicData>
        </a:graphic>
      </p:graphicFrame>
      <p:graphicFrame>
        <p:nvGraphicFramePr>
          <p:cNvPr id="23555" name="Object 3"/>
          <p:cNvGraphicFramePr>
            <a:graphicFrameLocks noChangeAspect="1"/>
          </p:cNvGraphicFramePr>
          <p:nvPr/>
        </p:nvGraphicFramePr>
        <p:xfrm>
          <a:off x="3352800" y="3124200"/>
          <a:ext cx="444500" cy="584200"/>
        </p:xfrm>
        <a:graphic>
          <a:graphicData uri="http://schemas.openxmlformats.org/presentationml/2006/ole">
            <p:oleObj spid="_x0000_s23555" name="Equation" r:id="rId4" imgW="291960" imgH="431640" progId="Equation.DSMT4">
              <p:embed/>
            </p:oleObj>
          </a:graphicData>
        </a:graphic>
      </p:graphicFrame>
      <p:graphicFrame>
        <p:nvGraphicFramePr>
          <p:cNvPr id="23557" name="Object 5"/>
          <p:cNvGraphicFramePr>
            <a:graphicFrameLocks noChangeAspect="1"/>
          </p:cNvGraphicFramePr>
          <p:nvPr/>
        </p:nvGraphicFramePr>
        <p:xfrm>
          <a:off x="8001000" y="4191000"/>
          <a:ext cx="584200" cy="469900"/>
        </p:xfrm>
        <a:graphic>
          <a:graphicData uri="http://schemas.openxmlformats.org/presentationml/2006/ole">
            <p:oleObj spid="_x0000_s23557" name="Equation" r:id="rId5" imgW="583920" imgH="469800" progId="Equation.DSMT4">
              <p:embed/>
            </p:oleObj>
          </a:graphicData>
        </a:graphic>
      </p:graphicFrame>
      <p:graphicFrame>
        <p:nvGraphicFramePr>
          <p:cNvPr id="23558" name="Object 6"/>
          <p:cNvGraphicFramePr>
            <a:graphicFrameLocks noChangeAspect="1"/>
          </p:cNvGraphicFramePr>
          <p:nvPr/>
        </p:nvGraphicFramePr>
        <p:xfrm>
          <a:off x="4114800" y="5181600"/>
          <a:ext cx="584200" cy="698500"/>
        </p:xfrm>
        <a:graphic>
          <a:graphicData uri="http://schemas.openxmlformats.org/presentationml/2006/ole">
            <p:oleObj spid="_x0000_s23558" name="Equation" r:id="rId6" imgW="583920" imgH="469800" progId="Equation.DSMT4">
              <p:embed/>
            </p:oleObj>
          </a:graphicData>
        </a:graphic>
      </p:graphicFrame>
      <p:graphicFrame>
        <p:nvGraphicFramePr>
          <p:cNvPr id="23560" name="Object 8"/>
          <p:cNvGraphicFramePr>
            <a:graphicFrameLocks noChangeAspect="1"/>
          </p:cNvGraphicFramePr>
          <p:nvPr/>
        </p:nvGraphicFramePr>
        <p:xfrm>
          <a:off x="2209800" y="5181600"/>
          <a:ext cx="838200" cy="736600"/>
        </p:xfrm>
        <a:graphic>
          <a:graphicData uri="http://schemas.openxmlformats.org/presentationml/2006/ole">
            <p:oleObj spid="_x0000_s23560" name="Equation" r:id="rId7" imgW="520560" imgH="43164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a:t>Calculation of define integral from it’s definition as the limit of as the limit of a sum:-</a:t>
            </a:r>
            <a:br>
              <a:rPr lang="en-US" dirty="0"/>
            </a:br>
            <a:endParaRPr lang="en-US" dirty="0"/>
          </a:p>
        </p:txBody>
      </p:sp>
      <p:sp>
        <p:nvSpPr>
          <p:cNvPr id="3" name="Content Placeholder 2"/>
          <p:cNvSpPr>
            <a:spLocks noGrp="1"/>
          </p:cNvSpPr>
          <p:nvPr>
            <p:ph idx="1"/>
          </p:nvPr>
        </p:nvSpPr>
        <p:spPr>
          <a:xfrm>
            <a:off x="457200" y="1676400"/>
            <a:ext cx="8229600" cy="4953000"/>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a:t>Let us first of all , simplicity the definition of the definite integral as given in the previous article by taking the length of each subinterval to be a equal and equal to Δx.  Further, the point  €</a:t>
            </a:r>
            <a:r>
              <a:rPr lang="en-US" baseline="-25000" dirty="0"/>
              <a:t>1</a:t>
            </a:r>
            <a:r>
              <a:rPr lang="en-US" dirty="0"/>
              <a:t> , €</a:t>
            </a:r>
            <a:r>
              <a:rPr lang="en-US" baseline="-25000" dirty="0"/>
              <a:t>2</a:t>
            </a:r>
            <a:r>
              <a:rPr lang="en-US" dirty="0"/>
              <a:t>, ……, €</a:t>
            </a:r>
            <a:r>
              <a:rPr lang="en-US" baseline="-25000" dirty="0"/>
              <a:t>r</a:t>
            </a:r>
            <a:r>
              <a:rPr lang="en-US" dirty="0"/>
              <a:t>, ……..€</a:t>
            </a:r>
            <a:r>
              <a:rPr lang="en-US" baseline="-25000" dirty="0"/>
              <a:t>n </a:t>
            </a:r>
            <a:r>
              <a:rPr lang="en-US" dirty="0"/>
              <a:t> represent the  right hand end points of the respective subintervals. Clearly, then  €</a:t>
            </a:r>
            <a:r>
              <a:rPr lang="en-US" baseline="-25000" dirty="0"/>
              <a:t>r</a:t>
            </a:r>
            <a:r>
              <a:rPr lang="en-US" dirty="0"/>
              <a:t>  =  x</a:t>
            </a:r>
            <a:r>
              <a:rPr lang="en-US" baseline="-25000" dirty="0"/>
              <a:t>r</a:t>
            </a:r>
            <a:r>
              <a:rPr lang="en-US" dirty="0"/>
              <a:t>  = a + rΔx , r=1,2,3….,n</a:t>
            </a:r>
          </a:p>
          <a:p>
            <a:r>
              <a:rPr lang="en-US" dirty="0"/>
              <a:t>Hence ,</a:t>
            </a:r>
          </a:p>
          <a:p>
            <a:r>
              <a:rPr lang="en-US" dirty="0" smtClean="0"/>
              <a:t>if exist                   ,where </a:t>
            </a:r>
            <a:endParaRPr lang="en-US" dirty="0"/>
          </a:p>
        </p:txBody>
      </p:sp>
      <p:graphicFrame>
        <p:nvGraphicFramePr>
          <p:cNvPr id="6" name="Object 5"/>
          <p:cNvGraphicFramePr>
            <a:graphicFrameLocks/>
          </p:cNvGraphicFramePr>
          <p:nvPr/>
        </p:nvGraphicFramePr>
        <p:xfrm>
          <a:off x="1524000" y="6248400"/>
          <a:ext cx="6096000" cy="228600"/>
        </p:xfrm>
        <a:graphic>
          <a:graphicData uri="http://schemas.openxmlformats.org/presentationml/2006/ole">
            <p:oleObj spid="_x0000_s56323" name="Equation" r:id="rId3" imgW="0" imgH="0" progId="Equation.DSMT4">
              <p:embed/>
            </p:oleObj>
          </a:graphicData>
        </a:graphic>
      </p:graphicFrame>
      <p:graphicFrame>
        <p:nvGraphicFramePr>
          <p:cNvPr id="56324" name="Object 4"/>
          <p:cNvGraphicFramePr>
            <a:graphicFrameLocks noChangeAspect="1"/>
          </p:cNvGraphicFramePr>
          <p:nvPr/>
        </p:nvGraphicFramePr>
        <p:xfrm>
          <a:off x="2057400" y="4800600"/>
          <a:ext cx="6248400" cy="762000"/>
        </p:xfrm>
        <a:graphic>
          <a:graphicData uri="http://schemas.openxmlformats.org/presentationml/2006/ole">
            <p:oleObj spid="_x0000_s56324" name="Equation" r:id="rId4" imgW="3708360" imgH="431640" progId="Equation.DSMT4">
              <p:embed/>
            </p:oleObj>
          </a:graphicData>
        </a:graphic>
      </p:graphicFrame>
      <p:graphicFrame>
        <p:nvGraphicFramePr>
          <p:cNvPr id="56326" name="Object 6"/>
          <p:cNvGraphicFramePr>
            <a:graphicFrameLocks noChangeAspect="1"/>
          </p:cNvGraphicFramePr>
          <p:nvPr/>
        </p:nvGraphicFramePr>
        <p:xfrm>
          <a:off x="2209800" y="5486400"/>
          <a:ext cx="1219200" cy="762000"/>
        </p:xfrm>
        <a:graphic>
          <a:graphicData uri="http://schemas.openxmlformats.org/presentationml/2006/ole">
            <p:oleObj spid="_x0000_s56326" name="Equation" r:id="rId5" imgW="583920" imgH="469800" progId="Equation.DSMT4">
              <p:embed/>
            </p:oleObj>
          </a:graphicData>
        </a:graphic>
      </p:graphicFrame>
      <p:graphicFrame>
        <p:nvGraphicFramePr>
          <p:cNvPr id="56328" name="Object 8"/>
          <p:cNvGraphicFramePr>
            <a:graphicFrameLocks noChangeAspect="1"/>
          </p:cNvGraphicFramePr>
          <p:nvPr/>
        </p:nvGraphicFramePr>
        <p:xfrm>
          <a:off x="4724400" y="5562600"/>
          <a:ext cx="1447800" cy="482600"/>
        </p:xfrm>
        <a:graphic>
          <a:graphicData uri="http://schemas.openxmlformats.org/presentationml/2006/ole">
            <p:oleObj spid="_x0000_s56328" name="Equation" r:id="rId6" imgW="723600" imgH="17748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7346" name="Picture 2" descr="C:\Users\Home\Pictures\th1.jpg"/>
          <p:cNvPicPr>
            <a:picLocks noGrp="1" noChangeAspect="1" noChangeArrowheads="1"/>
          </p:cNvPicPr>
          <p:nvPr>
            <p:ph idx="1"/>
          </p:nvPr>
        </p:nvPicPr>
        <p:blipFill>
          <a:blip r:embed="rId2" cstate="print"/>
          <a:srcRect/>
          <a:stretch>
            <a:fillRect/>
          </a:stretch>
        </p:blipFill>
        <p:spPr bwMode="auto">
          <a:xfrm>
            <a:off x="381000" y="0"/>
            <a:ext cx="8763000" cy="6858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762000"/>
            <a:ext cx="7772400" cy="1219200"/>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  -:  INTEGRATION :-</a:t>
            </a:r>
            <a:endParaRPr lang="en-US" dirty="0"/>
          </a:p>
        </p:txBody>
      </p:sp>
      <p:sp>
        <p:nvSpPr>
          <p:cNvPr id="3" name="Subtitle 2"/>
          <p:cNvSpPr>
            <a:spLocks noGrp="1"/>
          </p:cNvSpPr>
          <p:nvPr>
            <p:ph type="subTitle" idx="1"/>
          </p:nvPr>
        </p:nvSpPr>
        <p:spPr>
          <a:xfrm>
            <a:off x="990600" y="2057400"/>
            <a:ext cx="7772400" cy="4800600"/>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i="1" dirty="0" smtClean="0">
                <a:solidFill>
                  <a:schemeClr val="bg2"/>
                </a:solidFill>
                <a:latin typeface="Batang" pitchFamily="18" charset="-127"/>
                <a:ea typeface="Batang" pitchFamily="18" charset="-127"/>
              </a:rPr>
              <a:t>The word “Integration” literally means  summation ……….</a:t>
            </a:r>
            <a:endParaRPr lang="en-US" sz="3600" i="1" dirty="0">
              <a:solidFill>
                <a:schemeClr val="bg2"/>
              </a:solidFill>
              <a:latin typeface="Batang" pitchFamily="18" charset="-127"/>
              <a:ea typeface="Batang" pitchFamily="18"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ox(i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ox(in)">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smtClean="0"/>
              <a:t>Introduction:-</a:t>
            </a:r>
            <a:br>
              <a:rPr lang="en-US" dirty="0" smtClean="0"/>
            </a:br>
            <a:endParaRPr lang="en-US" dirty="0"/>
          </a:p>
        </p:txBody>
      </p:sp>
      <p:sp>
        <p:nvSpPr>
          <p:cNvPr id="3" name="Content Placeholder 2"/>
          <p:cNvSpPr>
            <a:spLocks noGrp="1"/>
          </p:cNvSpPr>
          <p:nvPr>
            <p:ph idx="1"/>
          </p:nvPr>
        </p:nvSpPr>
        <p:spPr>
          <a:xfrm>
            <a:off x="914400" y="1524000"/>
            <a:ext cx="7772400" cy="483156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just"/>
            <a:r>
              <a:rPr lang="en-US" dirty="0">
                <a:solidFill>
                  <a:schemeClr val="bg2"/>
                </a:solidFill>
              </a:rPr>
              <a:t>The word Integration literally means </a:t>
            </a:r>
            <a:r>
              <a:rPr lang="en-US" dirty="0" smtClean="0">
                <a:solidFill>
                  <a:schemeClr val="bg2"/>
                </a:solidFill>
              </a:rPr>
              <a:t>summation . It is in </a:t>
            </a:r>
            <a:r>
              <a:rPr lang="en-US" dirty="0">
                <a:solidFill>
                  <a:schemeClr val="bg2"/>
                </a:solidFill>
              </a:rPr>
              <a:t>fact, the process of finding the limit of sum of a certain number of elements, as the number of elements tends to </a:t>
            </a:r>
            <a:r>
              <a:rPr lang="en-US" dirty="0" smtClean="0">
                <a:solidFill>
                  <a:schemeClr val="bg2"/>
                </a:solidFill>
              </a:rPr>
              <a:t>infinitely </a:t>
            </a:r>
            <a:r>
              <a:rPr lang="en-US" dirty="0">
                <a:solidFill>
                  <a:schemeClr val="bg2"/>
                </a:solidFill>
              </a:rPr>
              <a:t>and at the same time as each element becomes infinitesimally </a:t>
            </a:r>
            <a:r>
              <a:rPr lang="en-US" dirty="0" smtClean="0">
                <a:solidFill>
                  <a:schemeClr val="bg2"/>
                </a:solidFill>
              </a:rPr>
              <a:t>small . The Integral calculus had its origin in an Endeavour to find a general method for the determination of an area of region with straight or curve boundaries , by supposing the given region to be divided into an infinite number of infinitesimal elements; the sum of these elements being the area  required.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Introduction:-</a:t>
            </a:r>
            <a:br>
              <a:rPr lang="en-US" dirty="0" smtClean="0"/>
            </a:br>
            <a:endParaRPr lang="en-US" dirty="0"/>
          </a:p>
        </p:txBody>
      </p:sp>
      <p:sp>
        <p:nvSpPr>
          <p:cNvPr id="3" name="Content Placeholder 2"/>
          <p:cNvSpPr>
            <a:spLocks noGrp="1"/>
          </p:cNvSpPr>
          <p:nvPr>
            <p:ph idx="1"/>
          </p:nvPr>
        </p:nvSpPr>
        <p:spPr>
          <a:xfrm>
            <a:off x="914400" y="1524000"/>
            <a:ext cx="7772400" cy="4831560"/>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smtClean="0">
                <a:solidFill>
                  <a:schemeClr val="bg2"/>
                </a:solidFill>
              </a:rPr>
              <a:t>It will be found later in this book that when once such a method of summation is discovered, it may be applied to a wide variety of geometrical and physical problems such as the finding of arc length, volume, </a:t>
            </a:r>
            <a:r>
              <a:rPr lang="en-US" dirty="0" err="1" smtClean="0">
                <a:solidFill>
                  <a:schemeClr val="bg2"/>
                </a:solidFill>
              </a:rPr>
              <a:t>centroid</a:t>
            </a:r>
            <a:r>
              <a:rPr lang="en-US" dirty="0" smtClean="0">
                <a:solidFill>
                  <a:schemeClr val="bg2"/>
                </a:solidFill>
              </a:rPr>
              <a:t>, moment of inertia, work and fluid pressure, etc. Accordingly it has played a very important role in the development of the physical sciences.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Introduction:-</a:t>
            </a:r>
            <a:br>
              <a:rPr lang="en-US" dirty="0" smtClean="0"/>
            </a:br>
            <a:endParaRPr lang="en-US" dirty="0"/>
          </a:p>
        </p:txBody>
      </p:sp>
      <p:sp>
        <p:nvSpPr>
          <p:cNvPr id="3" name="Content Placeholder 2"/>
          <p:cNvSpPr>
            <a:spLocks noGrp="1"/>
          </p:cNvSpPr>
          <p:nvPr>
            <p:ph idx="1"/>
          </p:nvPr>
        </p:nvSpPr>
        <p:spPr>
          <a:xfrm>
            <a:off x="914400" y="1524000"/>
            <a:ext cx="7772400" cy="4831560"/>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a:t>T he subject of integration may also be viewed  from the point of inverse </a:t>
            </a:r>
            <a:r>
              <a:rPr lang="en-US" dirty="0" smtClean="0"/>
              <a:t>differentiation. The </a:t>
            </a:r>
            <a:r>
              <a:rPr lang="en-US" dirty="0"/>
              <a:t>calculation of derivative or differential expression suggests the opposite problem of passing from the derivative or differential expression to its </a:t>
            </a:r>
            <a:r>
              <a:rPr lang="en-US" dirty="0" smtClean="0"/>
              <a:t>original, is </a:t>
            </a:r>
            <a:r>
              <a:rPr lang="en-US" dirty="0"/>
              <a:t>called the primitive,andthw calculus based on </a:t>
            </a:r>
            <a:r>
              <a:rPr lang="en-US" dirty="0" smtClean="0"/>
              <a:t>unit </a:t>
            </a:r>
            <a:r>
              <a:rPr lang="en-US" dirty="0"/>
              <a:t>is called calculus of primitives.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Introduction:-</a:t>
            </a:r>
            <a:br>
              <a:rPr lang="en-US" dirty="0" smtClean="0"/>
            </a:br>
            <a:endParaRPr lang="en-US" dirty="0"/>
          </a:p>
        </p:txBody>
      </p:sp>
      <p:sp>
        <p:nvSpPr>
          <p:cNvPr id="3" name="Content Placeholder 2"/>
          <p:cNvSpPr>
            <a:spLocks noGrp="1"/>
          </p:cNvSpPr>
          <p:nvPr>
            <p:ph idx="1"/>
          </p:nvPr>
        </p:nvSpPr>
        <p:spPr>
          <a:xfrm>
            <a:off x="914400" y="1447800"/>
            <a:ext cx="7772400" cy="4907760"/>
          </a:xfrm>
        </p:spPr>
        <p:style>
          <a:lnRef idx="1">
            <a:schemeClr val="accent1"/>
          </a:lnRef>
          <a:fillRef idx="2">
            <a:schemeClr val="accent1"/>
          </a:fillRef>
          <a:effectRef idx="1">
            <a:schemeClr val="accent1"/>
          </a:effectRef>
          <a:fontRef idx="minor">
            <a:schemeClr val="dk1"/>
          </a:fontRef>
        </p:style>
        <p:txBody>
          <a:bodyPr/>
          <a:lstStyle/>
          <a:p>
            <a:r>
              <a:rPr lang="en-US" dirty="0" smtClean="0"/>
              <a:t>Integration is such a method in which we can define a line from a single point and constrict an area from a preliminary small area such an example in an Integration method we can find the volume of a house from the small part of that brick. But in the long time there is no such </a:t>
            </a:r>
            <a:r>
              <a:rPr lang="en-US" dirty="0" err="1" smtClean="0"/>
              <a:t>indifinte</a:t>
            </a:r>
            <a:r>
              <a:rPr lang="en-US" dirty="0" smtClean="0"/>
              <a:t> integral. Now in modern math indefinite integration is used as anti differentiation.</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Introduction:-</a:t>
            </a:r>
            <a:br>
              <a:rPr lang="en-US" dirty="0" smtClean="0"/>
            </a:br>
            <a:endParaRPr lang="en-US" dirty="0"/>
          </a:p>
        </p:txBody>
      </p:sp>
      <p:sp>
        <p:nvSpPr>
          <p:cNvPr id="3" name="Content Placeholder 2"/>
          <p:cNvSpPr>
            <a:spLocks noGrp="1"/>
          </p:cNvSpPr>
          <p:nvPr>
            <p:ph idx="1"/>
          </p:nvPr>
        </p:nvSpPr>
        <p:spPr>
          <a:xfrm>
            <a:off x="914400" y="1524000"/>
            <a:ext cx="7772400" cy="4831560"/>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a:t>In the </a:t>
            </a:r>
            <a:r>
              <a:rPr lang="en-US" dirty="0" smtClean="0"/>
              <a:t>preceding </a:t>
            </a:r>
            <a:r>
              <a:rPr lang="en-US" dirty="0"/>
              <a:t>we can discuss the subject of integration from the viewpoint of inverse of </a:t>
            </a:r>
            <a:r>
              <a:rPr lang="en-US" dirty="0" smtClean="0"/>
              <a:t>differentiation. Now, </a:t>
            </a:r>
            <a:r>
              <a:rPr lang="en-US" dirty="0"/>
              <a:t>we shall define integration as a certain process of summation . The definite integral will be regarded as a sum or more correctly the limit of a sum of simple elements as their number becomes greater and greater  without bound and at the same time as each element becomes infinitesimally small.</a:t>
            </a:r>
          </a:p>
          <a:p>
            <a:endParaRPr lang="en-US" dirty="0"/>
          </a:p>
        </p:txBody>
      </p:sp>
      <p:cxnSp>
        <p:nvCxnSpPr>
          <p:cNvPr id="5" name="Straight Arrow Connector 4"/>
          <p:cNvCxnSpPr/>
          <p:nvPr/>
        </p:nvCxnSpPr>
        <p:spPr>
          <a:xfrm>
            <a:off x="1981200" y="4267200"/>
            <a:ext cx="403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Introduction:-</a:t>
            </a:r>
            <a:br>
              <a:rPr lang="en-US" dirty="0" smtClean="0"/>
            </a:br>
            <a:endParaRPr lang="en-US" dirty="0"/>
          </a:p>
        </p:txBody>
      </p:sp>
      <p:sp>
        <p:nvSpPr>
          <p:cNvPr id="3" name="Content Placeholder 2"/>
          <p:cNvSpPr>
            <a:spLocks noGrp="1"/>
          </p:cNvSpPr>
          <p:nvPr>
            <p:ph idx="1"/>
          </p:nvPr>
        </p:nvSpPr>
        <p:spPr>
          <a:xfrm>
            <a:off x="914400" y="1524000"/>
            <a:ext cx="7772400" cy="4831560"/>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smtClean="0"/>
              <a:t>Again, the theory of definite integral can be presented in two distinct ways according as we adapt the geometric approach or the analytic approach. Though we shall follow the analytic approach here not only because that it enables us to attain complete clarity in our concepts, but also because of its wide applications extending  far beyond geometry, we will, first of all, appeal to geometry for our intuitive ideas.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2231136"/>
          </a:xfrm>
        </p:spPr>
        <p:style>
          <a:lnRef idx="1">
            <a:schemeClr val="accent4"/>
          </a:lnRef>
          <a:fillRef idx="2">
            <a:schemeClr val="accent4"/>
          </a:fillRef>
          <a:effectRef idx="1">
            <a:schemeClr val="accent4"/>
          </a:effectRef>
          <a:fontRef idx="minor">
            <a:schemeClr val="dk1"/>
          </a:fontRef>
        </p:style>
        <p:txBody>
          <a:bodyPr/>
          <a:lstStyle/>
          <a:p>
            <a:r>
              <a:rPr lang="en-US" dirty="0" smtClean="0"/>
              <a:t>Geometric Interpretation of a Definite Integral </a:t>
            </a:r>
            <a:br>
              <a:rPr lang="en-US" dirty="0" smtClean="0"/>
            </a:br>
            <a:r>
              <a:rPr lang="en-US" dirty="0" smtClean="0"/>
              <a:t>What is an area?</a:t>
            </a:r>
            <a:br>
              <a:rPr lang="en-US" dirty="0" smtClean="0"/>
            </a:br>
            <a:endParaRPr lang="en-US" dirty="0"/>
          </a:p>
        </p:txBody>
      </p:sp>
      <p:graphicFrame>
        <p:nvGraphicFramePr>
          <p:cNvPr id="32771" name="Object 3"/>
          <p:cNvGraphicFramePr>
            <a:graphicFrameLocks noChangeAspect="1"/>
          </p:cNvGraphicFramePr>
          <p:nvPr/>
        </p:nvGraphicFramePr>
        <p:xfrm>
          <a:off x="2819400" y="1143000"/>
          <a:ext cx="1066800" cy="762000"/>
        </p:xfrm>
        <a:graphic>
          <a:graphicData uri="http://schemas.openxmlformats.org/presentationml/2006/ole">
            <p:oleObj spid="_x0000_s32771" name="Equation" r:id="rId3" imgW="583920" imgH="469800" progId="Equation.DSMT4">
              <p:embed/>
            </p:oleObj>
          </a:graphicData>
        </a:graphic>
      </p:graphicFrame>
      <p:sp>
        <p:nvSpPr>
          <p:cNvPr id="6" name="Content Placeholder 5"/>
          <p:cNvSpPr>
            <a:spLocks noGrp="1"/>
          </p:cNvSpPr>
          <p:nvPr>
            <p:ph idx="1"/>
          </p:nvPr>
        </p:nvSpPr>
        <p:spPr>
          <a:xfrm>
            <a:off x="914400" y="2819400"/>
            <a:ext cx="7772400" cy="3536160"/>
          </a:xfrm>
        </p:spPr>
        <p:style>
          <a:lnRef idx="1">
            <a:schemeClr val="accent1"/>
          </a:lnRef>
          <a:fillRef idx="2">
            <a:schemeClr val="accent1"/>
          </a:fillRef>
          <a:effectRef idx="1">
            <a:schemeClr val="accent1"/>
          </a:effectRef>
          <a:fontRef idx="minor">
            <a:schemeClr val="dk1"/>
          </a:fontRef>
        </p:style>
        <p:txBody>
          <a:bodyPr/>
          <a:lstStyle/>
          <a:p>
            <a:r>
              <a:rPr lang="en-US" dirty="0" smtClean="0"/>
              <a:t>The area of even simple geometric  figures is not vey easy to define. Starting with the rectangle, whose area is defined to be equal to the product of its length and its width, we progress to areas of triangles, and from them to areas of triangles, and from them to areas of general polygons.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131</TotalTime>
  <Words>1388</Words>
  <Application>Microsoft Office PowerPoint</Application>
  <PresentationFormat>On-screen Show (4:3)</PresentationFormat>
  <Paragraphs>47</Paragraphs>
  <Slides>18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Metro</vt:lpstr>
      <vt:lpstr>Equation</vt:lpstr>
      <vt:lpstr>Departmental Seminar on Mathematics and its Applications </vt:lpstr>
      <vt:lpstr>  -:  INTEGRATION :-</vt:lpstr>
      <vt:lpstr>Introduction:- </vt:lpstr>
      <vt:lpstr>Introduction:- </vt:lpstr>
      <vt:lpstr>Introduction:- </vt:lpstr>
      <vt:lpstr>Introduction:- </vt:lpstr>
      <vt:lpstr>Introduction:- </vt:lpstr>
      <vt:lpstr>Introduction:- </vt:lpstr>
      <vt:lpstr>Geometric Interpretation of a Definite Integral  What is an area? </vt:lpstr>
      <vt:lpstr>Slide 10</vt:lpstr>
      <vt:lpstr>Upper and lower rectangular approximations:-</vt:lpstr>
      <vt:lpstr>Slide 12</vt:lpstr>
      <vt:lpstr>Division of AB into two parts </vt:lpstr>
      <vt:lpstr>Slide 14</vt:lpstr>
      <vt:lpstr>The define Integral  as the limit of a sum </vt:lpstr>
      <vt:lpstr>Slide 16</vt:lpstr>
      <vt:lpstr>Calculation of define integral from it’s definition as the limit of as the limit of a sum:- </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NvC</dc:creator>
  <cp:lastModifiedBy>chinmay</cp:lastModifiedBy>
  <cp:revision>36</cp:revision>
  <dcterms:created xsi:type="dcterms:W3CDTF">2017-04-28T09:21:29Z</dcterms:created>
  <dcterms:modified xsi:type="dcterms:W3CDTF">2023-08-21T15:41:20Z</dcterms:modified>
</cp:coreProperties>
</file>