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handoutMasterIdLst>
    <p:handoutMasterId r:id="rId11"/>
  </p:handoutMasterIdLst>
  <p:sldIdLst>
    <p:sldId id="286" r:id="rId2"/>
    <p:sldId id="263" r:id="rId3"/>
    <p:sldId id="267" r:id="rId4"/>
    <p:sldId id="269" r:id="rId5"/>
    <p:sldId id="285" r:id="rId6"/>
    <p:sldId id="279" r:id="rId7"/>
    <p:sldId id="282" r:id="rId8"/>
    <p:sldId id="284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FA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15" autoAdjust="0"/>
  </p:normalViewPr>
  <p:slideViewPr>
    <p:cSldViewPr>
      <p:cViewPr varScale="1">
        <p:scale>
          <a:sx n="81" d="100"/>
          <a:sy n="8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67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explosion val="3"/>
          <c:dPt>
            <c:idx val="0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bubble3D val="0"/>
          </c:dPt>
          <c:dLbls>
            <c:dLbl>
              <c:idx val="0"/>
              <c:layout>
                <c:manualLayout>
                  <c:x val="-0.22465912073490807"/>
                  <c:y val="3.545250984251968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4500795603674541"/>
                  <c:y val="-0.3252015255905511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8350951443569558"/>
                  <c:y val="8.13912401574803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BA</c:v>
                </c:pt>
                <c:pt idx="1">
                  <c:v>B.SC</c:v>
                </c:pt>
                <c:pt idx="2">
                  <c:v>B.COM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1.4</c:v>
                </c:pt>
                <c:pt idx="1">
                  <c:v>1.05</c:v>
                </c:pt>
                <c:pt idx="2">
                  <c:v>1.05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BA</c:v>
                </c:pt>
                <c:pt idx="1">
                  <c:v>B.SC</c:v>
                </c:pt>
                <c:pt idx="2">
                  <c:v>B.COM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plotVisOnly val="1"/>
    <c:dispBlanksAs val="gap"/>
    <c:showDLblsOverMax val="0"/>
  </c:chart>
  <c:spPr>
    <a:gradFill rotWithShape="1">
      <a:gsLst>
        <a:gs pos="0">
          <a:schemeClr val="accent6">
            <a:tint val="50000"/>
            <a:satMod val="300000"/>
          </a:schemeClr>
        </a:gs>
        <a:gs pos="35000">
          <a:schemeClr val="accent6">
            <a:tint val="37000"/>
            <a:satMod val="300000"/>
          </a:schemeClr>
        </a:gs>
        <a:gs pos="100000">
          <a:schemeClr val="accent6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6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A19703-33D4-405B-B6C5-5D4012DB0BC6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BF026-AA9E-4FD4-A873-57DA710DD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13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A209-8662-4A31-A5DD-34D89602F8CF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02B4-E57F-475B-981B-2B4DC50C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53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A209-8662-4A31-A5DD-34D89602F8CF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02B4-E57F-475B-981B-2B4DC50C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4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A209-8662-4A31-A5DD-34D89602F8CF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02B4-E57F-475B-981B-2B4DC50C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81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A209-8662-4A31-A5DD-34D89602F8CF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02B4-E57F-475B-981B-2B4DC50C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5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A209-8662-4A31-A5DD-34D89602F8CF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02B4-E57F-475B-981B-2B4DC50C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6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A209-8662-4A31-A5DD-34D89602F8CF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02B4-E57F-475B-981B-2B4DC50C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480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A209-8662-4A31-A5DD-34D89602F8CF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02B4-E57F-475B-981B-2B4DC50C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349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A209-8662-4A31-A5DD-34D89602F8CF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02B4-E57F-475B-981B-2B4DC50C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6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A209-8662-4A31-A5DD-34D89602F8CF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02B4-E57F-475B-981B-2B4DC50C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924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A209-8662-4A31-A5DD-34D89602F8CF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02B4-E57F-475B-981B-2B4DC50C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135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A209-8662-4A31-A5DD-34D89602F8CF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F02B4-E57F-475B-981B-2B4DC50C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136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1A209-8662-4A31-A5DD-34D89602F8CF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F02B4-E57F-475B-981B-2B4DC50C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38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76200"/>
            <a:ext cx="7772400" cy="14700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Algerian" pitchFamily="82" charset="0"/>
              </a:rPr>
              <a:t>DEPARTMENTAL SEMINAR-2018</a:t>
            </a:r>
            <a:endParaRPr lang="en-US" dirty="0">
              <a:solidFill>
                <a:srgbClr val="0070C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828800"/>
            <a:ext cx="7620000" cy="3810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00B0F0"/>
                </a:solidFill>
                <a:latin typeface="Algerian" pitchFamily="82" charset="0"/>
              </a:rPr>
              <a:t>TOPIC – PIE DIAGRAM</a:t>
            </a:r>
          </a:p>
          <a:p>
            <a:r>
              <a:rPr lang="en-US" dirty="0" smtClean="0">
                <a:solidFill>
                  <a:srgbClr val="00B0F0"/>
                </a:solidFill>
                <a:latin typeface="Algerian" pitchFamily="82" charset="0"/>
              </a:rPr>
              <a:t>NAME – UJJWAL DAS</a:t>
            </a:r>
          </a:p>
          <a:p>
            <a:r>
              <a:rPr lang="en-US" dirty="0" smtClean="0">
                <a:solidFill>
                  <a:srgbClr val="00B0F0"/>
                </a:solidFill>
                <a:latin typeface="Algerian" pitchFamily="82" charset="0"/>
              </a:rPr>
              <a:t>ROLL NO – 28</a:t>
            </a:r>
          </a:p>
          <a:p>
            <a:r>
              <a:rPr lang="en-US" dirty="0" smtClean="0">
                <a:solidFill>
                  <a:srgbClr val="00B0F0"/>
                </a:solidFill>
                <a:latin typeface="Algerian" pitchFamily="82" charset="0"/>
              </a:rPr>
              <a:t> 1</a:t>
            </a:r>
            <a:r>
              <a:rPr lang="en-US" baseline="30000" dirty="0" smtClean="0">
                <a:solidFill>
                  <a:srgbClr val="00B0F0"/>
                </a:solidFill>
                <a:latin typeface="Algerian" pitchFamily="82" charset="0"/>
              </a:rPr>
              <a:t>st</a:t>
            </a:r>
            <a:r>
              <a:rPr lang="en-US" dirty="0" smtClean="0">
                <a:solidFill>
                  <a:srgbClr val="00B0F0"/>
                </a:solidFill>
                <a:latin typeface="Algerian" pitchFamily="82" charset="0"/>
              </a:rPr>
              <a:t> YEAR (2018)</a:t>
            </a:r>
          </a:p>
          <a:p>
            <a:r>
              <a:rPr lang="en-US" dirty="0" smtClean="0">
                <a:solidFill>
                  <a:srgbClr val="00B0F0"/>
                </a:solidFill>
                <a:latin typeface="Algerian" pitchFamily="82" charset="0"/>
              </a:rPr>
              <a:t>DEPARTMENT OF MATHEMATICS</a:t>
            </a:r>
            <a:endParaRPr lang="en-US" dirty="0">
              <a:solidFill>
                <a:srgbClr val="00B0F0"/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0188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00B0F0"/>
                </a:solidFill>
                <a:latin typeface="Algerian" pitchFamily="82" charset="0"/>
              </a:rPr>
              <a:t>THE PRESENTATION OF PIE CHART OR PIE DIAGRAM</a:t>
            </a:r>
            <a:endParaRPr lang="en-US" u="sng" dirty="0">
              <a:solidFill>
                <a:srgbClr val="00B0F0"/>
              </a:solidFill>
              <a:latin typeface="Algerian" pitchFamily="82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577333"/>
            <a:ext cx="4133485" cy="3286125"/>
          </a:xfrm>
          <a:prstGeom prst="rect">
            <a:avLst/>
          </a:prstGeom>
          <a:ln w="190500" cap="sq">
            <a:solidFill>
              <a:srgbClr val="0070C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189" y="2402305"/>
            <a:ext cx="4191000" cy="3501259"/>
          </a:xfrm>
          <a:prstGeom prst="rect">
            <a:avLst/>
          </a:prstGeom>
          <a:ln w="190500" cap="sq">
            <a:solidFill>
              <a:srgbClr val="0070C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21907066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3008313" cy="116205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4000" u="sng" dirty="0" smtClean="0">
                <a:solidFill>
                  <a:schemeClr val="accent6">
                    <a:lumMod val="75000"/>
                  </a:schemeClr>
                </a:solidFill>
                <a:latin typeface="Colonna MT" pitchFamily="82" charset="0"/>
              </a:rPr>
              <a:t>HISTORY OF PIE CHART</a:t>
            </a:r>
            <a:endParaRPr lang="en-US" sz="4000" u="sng" dirty="0">
              <a:solidFill>
                <a:schemeClr val="accent6">
                  <a:lumMod val="75000"/>
                </a:schemeClr>
              </a:solidFill>
              <a:latin typeface="Colonna MT" pitchFamily="82" charset="0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762000"/>
            <a:ext cx="4038600" cy="3048000"/>
          </a:xfrm>
          <a:prstGeom prst="rect">
            <a:avLst/>
          </a:prstGeom>
          <a:ln w="190500" cap="sq">
            <a:solidFill>
              <a:schemeClr val="bg2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Subtitle 2"/>
          <p:cNvSpPr>
            <a:spLocks noGrp="1"/>
          </p:cNvSpPr>
          <p:nvPr>
            <p:ph type="body" sz="half" idx="2"/>
          </p:nvPr>
        </p:nvSpPr>
        <p:spPr>
          <a:xfrm>
            <a:off x="381000" y="1676400"/>
            <a:ext cx="3008313" cy="46910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en-US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 pie chart diagram dates all the way back to 1801 when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William Playfair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produced a publication ‘The Statistical Breviary’ that contained the following pie diagram:-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20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 first ever pie chart was  created by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William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layfair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over 200 years ago .  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u="sng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182" y="4419600"/>
            <a:ext cx="1731818" cy="2069523"/>
          </a:xfrm>
          <a:prstGeom prst="rect">
            <a:avLst/>
          </a:prstGeom>
          <a:ln w="190500" cap="sq">
            <a:solidFill>
              <a:schemeClr val="tx1">
                <a:lumMod val="65000"/>
                <a:lumOff val="3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5316732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772400" cy="14700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sz="72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lgerian" pitchFamily="82" charset="0"/>
              </a:rPr>
              <a:t>DEFINATION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124200"/>
            <a:ext cx="7010400" cy="2895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B0F0"/>
                </a:solidFill>
                <a:latin typeface="Bodoni MT Condensed" pitchFamily="18" charset="0"/>
              </a:rPr>
              <a:t>A Pie Chart is a circular Statistical graphic which is divided into slice to illustrate numerical proportion .</a:t>
            </a:r>
          </a:p>
          <a:p>
            <a:r>
              <a:rPr lang="en-US" sz="3600" dirty="0" smtClean="0">
                <a:solidFill>
                  <a:srgbClr val="00B0F0"/>
                </a:solidFill>
                <a:latin typeface="Bodoni MT Condensed" pitchFamily="18" charset="0"/>
              </a:rPr>
              <a:t>The earlier known pie chart is generally credited to </a:t>
            </a:r>
            <a:r>
              <a:rPr lang="en-US" sz="3600" b="1" dirty="0" smtClean="0">
                <a:solidFill>
                  <a:srgbClr val="00B0F0"/>
                </a:solidFill>
                <a:latin typeface="Bodoni MT Condensed" pitchFamily="18" charset="0"/>
              </a:rPr>
              <a:t>William Playfair’s  </a:t>
            </a:r>
            <a:r>
              <a:rPr lang="en-US" sz="3600" dirty="0" smtClean="0">
                <a:solidFill>
                  <a:srgbClr val="00B0F0"/>
                </a:solidFill>
                <a:latin typeface="Bodoni MT Condensed" pitchFamily="18" charset="0"/>
              </a:rPr>
              <a:t>Statistical Breviary of 1</a:t>
            </a:r>
            <a:r>
              <a:rPr lang="en-US" sz="3600" dirty="0" smtClean="0">
                <a:solidFill>
                  <a:srgbClr val="00B0F0"/>
                </a:solidFill>
                <a:latin typeface="Algerian" pitchFamily="82" charset="0"/>
              </a:rPr>
              <a:t>801.</a:t>
            </a:r>
            <a:endParaRPr lang="en-US" sz="3600" dirty="0">
              <a:solidFill>
                <a:srgbClr val="00B0F0"/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67055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457200"/>
            <a:ext cx="7543800" cy="131762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7030A0"/>
                </a:solidFill>
                <a:latin typeface="Algerian" pitchFamily="82" charset="0"/>
              </a:rPr>
              <a:t>Advantages of a Pie Chart</a:t>
            </a:r>
            <a:endParaRPr lang="en-US" u="sng" dirty="0">
              <a:solidFill>
                <a:srgbClr val="7030A0"/>
              </a:solidFill>
              <a:latin typeface="Algerian" pitchFamily="82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95400" y="2438400"/>
            <a:ext cx="6400800" cy="2895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Agency FB" pitchFamily="34" charset="0"/>
              </a:rPr>
              <a:t>A Pie Charts presents as a simple and easy-to-understand picture . It can be an effective communication tool for even an uniformed audience .</a:t>
            </a:r>
            <a:endParaRPr lang="en-US" sz="3600" b="1" dirty="0">
              <a:solidFill>
                <a:srgbClr val="0070C0"/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23006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lgerian" pitchFamily="82" charset="0"/>
              </a:rPr>
              <a:t>CREATION OF A PIE CHART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192" y="2404004"/>
            <a:ext cx="8033808" cy="399679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We can create a pie chart according to the following process:-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400" dirty="0" smtClean="0">
                <a:solidFill>
                  <a:srgbClr val="0070C0"/>
                </a:solidFill>
              </a:rPr>
              <a:t>Total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400" dirty="0" smtClean="0">
                <a:solidFill>
                  <a:srgbClr val="0070C0"/>
                </a:solidFill>
              </a:rPr>
              <a:t>  %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Degree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400" dirty="0" smtClean="0">
                <a:solidFill>
                  <a:srgbClr val="0070C0"/>
                </a:solidFill>
              </a:rPr>
              <a:t>Arrange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400" dirty="0" smtClean="0">
                <a:solidFill>
                  <a:srgbClr val="0070C0"/>
                </a:solidFill>
              </a:rPr>
              <a:t>Plot-Label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                       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771752"/>
              </p:ext>
            </p:extLst>
          </p:nvPr>
        </p:nvGraphicFramePr>
        <p:xfrm>
          <a:off x="2895600" y="3505200"/>
          <a:ext cx="5715000" cy="2743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42378"/>
                <a:gridCol w="1115122"/>
                <a:gridCol w="1428750"/>
                <a:gridCol w="1428750"/>
              </a:tblGrid>
              <a:tr h="868680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      Kalyani   </a:t>
                      </a:r>
                    </a:p>
                    <a:p>
                      <a:r>
                        <a:rPr lang="en-US" sz="1800" baseline="0" dirty="0" smtClean="0"/>
                        <a:t>     University</a:t>
                      </a:r>
                    </a:p>
                    <a:p>
                      <a:r>
                        <a:rPr lang="en-US" sz="1800" baseline="0" dirty="0" smtClean="0"/>
                        <a:t>        (2017)</a:t>
                      </a:r>
                      <a:endParaRPr lang="en-US" sz="1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   No. of </a:t>
                      </a:r>
                    </a:p>
                    <a:p>
                      <a:r>
                        <a:rPr lang="en-US" sz="1800" baseline="0" dirty="0" smtClean="0"/>
                        <a:t> students</a:t>
                      </a:r>
                      <a:endParaRPr lang="en-US" sz="1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Percentage</a:t>
                      </a:r>
                    </a:p>
                    <a:p>
                      <a:r>
                        <a:rPr lang="en-US" sz="1800" dirty="0" smtClean="0"/>
                        <a:t>         (%)</a:t>
                      </a:r>
                      <a:endParaRPr lang="en-US" sz="1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 Degree</a:t>
                      </a:r>
                      <a:endParaRPr lang="en-US" sz="18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     BA</a:t>
                      </a:r>
                      <a:endParaRPr lang="en-US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800</a:t>
                      </a:r>
                      <a:endParaRPr lang="en-US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   40%</a:t>
                      </a:r>
                      <a:endParaRPr lang="en-US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   144*</a:t>
                      </a:r>
                      <a:endParaRPr lang="en-US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     B.SC</a:t>
                      </a:r>
                      <a:endParaRPr lang="en-US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600</a:t>
                      </a:r>
                      <a:endParaRPr lang="en-US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    30%</a:t>
                      </a:r>
                      <a:endParaRPr lang="en-US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   108*</a:t>
                      </a:r>
                      <a:endParaRPr lang="en-US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     B.COM</a:t>
                      </a:r>
                      <a:endParaRPr lang="en-US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600</a:t>
                      </a:r>
                      <a:endParaRPr lang="en-US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    30%</a:t>
                      </a:r>
                      <a:endParaRPr lang="en-US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    108*</a:t>
                      </a:r>
                      <a:endParaRPr lang="en-US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     Total </a:t>
                      </a:r>
                      <a:endParaRPr lang="en-US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2000</a:t>
                      </a:r>
                      <a:endParaRPr lang="en-US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    100%</a:t>
                      </a:r>
                      <a:endParaRPr lang="en-US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     360*</a:t>
                      </a:r>
                      <a:endParaRPr lang="en-US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30127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63329882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87439843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15614816"/>
              </p:ext>
            </p:extLst>
          </p:nvPr>
        </p:nvGraphicFramePr>
        <p:xfrm>
          <a:off x="1447800" y="13716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-2209800" y="152400"/>
            <a:ext cx="7620000" cy="944562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002060"/>
                </a:solidFill>
              </a:rPr>
              <a:t>EXAMPLE :</a:t>
            </a:r>
            <a:r>
              <a:rPr lang="en-US" sz="4000" b="1" dirty="0" smtClean="0">
                <a:solidFill>
                  <a:srgbClr val="002060"/>
                </a:solidFill>
              </a:rPr>
              <a:t> -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7245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USES OF PIE CHART</a:t>
            </a:r>
            <a:endParaRPr lang="en-US" b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00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The main use of pie chart is to show comparison . Various application of pie charts can be found in business , school,  at home. </a:t>
            </a:r>
          </a:p>
          <a:p>
            <a:endParaRPr lang="en-US" dirty="0" smtClean="0">
              <a:solidFill>
                <a:schemeClr val="accent6">
                  <a:lumMod val="75000"/>
                </a:schemeClr>
              </a:solidFill>
              <a:latin typeface="Book Antiqua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I can use pie charts to show my daily activities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368" y="3728582"/>
            <a:ext cx="5376566" cy="2568703"/>
          </a:xfrm>
          <a:prstGeom prst="rect">
            <a:avLst/>
          </a:prstGeom>
          <a:ln w="190500" cap="sq">
            <a:solidFill>
              <a:schemeClr val="accent5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0010963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Many uses of pie chart are given below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:-</a:t>
            </a: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Book Antiqua" pitchFamily="18" charset="0"/>
              </a:rPr>
              <a:t>For business , pie charts can be used to show the success or failure of certain products of services.</a:t>
            </a:r>
          </a:p>
          <a:p>
            <a:pPr marL="0" indent="0">
              <a:buNone/>
            </a:pPr>
            <a:endParaRPr lang="en-US" dirty="0" smtClean="0">
              <a:solidFill>
                <a:schemeClr val="accent4">
                  <a:lumMod val="75000"/>
                </a:schemeClr>
              </a:solidFill>
              <a:latin typeface="Book Antiqua" pitchFamily="18" charset="0"/>
            </a:endParaRP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Book Antiqua" pitchFamily="18" charset="0"/>
              </a:rPr>
              <a:t>It can used in a test cricket match to show the comparison of the session’s win percentage</a:t>
            </a:r>
          </a:p>
        </p:txBody>
      </p:sp>
    </p:spTree>
    <p:extLst>
      <p:ext uri="{BB962C8B-B14F-4D97-AF65-F5344CB8AC3E}">
        <p14:creationId xmlns:p14="http://schemas.microsoft.com/office/powerpoint/2010/main" val="266931262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</TotalTime>
  <Words>324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DEPARTMENTAL SEMINAR-2018</vt:lpstr>
      <vt:lpstr>THE PRESENTATION OF PIE CHART OR PIE DIAGRAM</vt:lpstr>
      <vt:lpstr>HISTORY OF PIE CHART</vt:lpstr>
      <vt:lpstr>DEFINATION </vt:lpstr>
      <vt:lpstr>Advantages of a Pie Chart</vt:lpstr>
      <vt:lpstr>CREATION OF A PIE CHART</vt:lpstr>
      <vt:lpstr>EXAMPLE : -</vt:lpstr>
      <vt:lpstr>USES OF PIE CHART</vt:lpstr>
      <vt:lpstr>Many uses of pie chart are given below:-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PRESENTATION OF PIE DIAGRAM OR PIE CHART</dc:title>
  <dc:creator>user-11</dc:creator>
  <cp:lastModifiedBy>user-11</cp:lastModifiedBy>
  <cp:revision>38</cp:revision>
  <dcterms:created xsi:type="dcterms:W3CDTF">2018-02-07T07:32:48Z</dcterms:created>
  <dcterms:modified xsi:type="dcterms:W3CDTF">2018-02-20T07:44:12Z</dcterms:modified>
</cp:coreProperties>
</file>