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2"/>
  </p:notesMasterIdLst>
  <p:sldIdLst>
    <p:sldId id="285" r:id="rId2"/>
    <p:sldId id="286" r:id="rId3"/>
    <p:sldId id="275" r:id="rId4"/>
    <p:sldId id="277" r:id="rId5"/>
    <p:sldId id="278" r:id="rId6"/>
    <p:sldId id="279" r:id="rId7"/>
    <p:sldId id="280" r:id="rId8"/>
    <p:sldId id="281" r:id="rId9"/>
    <p:sldId id="282" r:id="rId10"/>
    <p:sldId id="28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44" y="3121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59A1C3-2131-4EC7-B667-ADA7D2111DEE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09131-4F9F-4AD9-A3A4-18C08BC134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482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7993-09E7-4FCF-9EC7-AE40CCD9DF7C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A15B-B3AF-4C28-9F97-3C787777E5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7993-09E7-4FCF-9EC7-AE40CCD9DF7C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A15B-B3AF-4C28-9F97-3C787777E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7993-09E7-4FCF-9EC7-AE40CCD9DF7C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A15B-B3AF-4C28-9F97-3C787777E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7993-09E7-4FCF-9EC7-AE40CCD9DF7C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A15B-B3AF-4C28-9F97-3C787777E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7993-09E7-4FCF-9EC7-AE40CCD9DF7C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BA6A15B-B3AF-4C28-9F97-3C787777E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7993-09E7-4FCF-9EC7-AE40CCD9DF7C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A15B-B3AF-4C28-9F97-3C787777E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7993-09E7-4FCF-9EC7-AE40CCD9DF7C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A15B-B3AF-4C28-9F97-3C787777E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7993-09E7-4FCF-9EC7-AE40CCD9DF7C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A15B-B3AF-4C28-9F97-3C787777E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7993-09E7-4FCF-9EC7-AE40CCD9DF7C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A15B-B3AF-4C28-9F97-3C787777E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7993-09E7-4FCF-9EC7-AE40CCD9DF7C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A15B-B3AF-4C28-9F97-3C787777E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7993-09E7-4FCF-9EC7-AE40CCD9DF7C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A15B-B3AF-4C28-9F97-3C787777E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F8D7993-09E7-4FCF-9EC7-AE40CCD9DF7C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BA6A15B-B3AF-4C28-9F97-3C787777E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8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4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Bell MT" pitchFamily="18" charset="0"/>
              </a:rPr>
              <a:t>DEPARTMENTAL SEMINAR OF MATHEMATICS 2018 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3098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       </a:t>
            </a: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       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TOPIC – THEORY OF EQUATION </a:t>
            </a:r>
          </a:p>
          <a:p>
            <a:r>
              <a:rPr lang="en-US" sz="4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                      Ipsita Roy 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Cambria" pitchFamily="18" charset="0"/>
              </a:rPr>
              <a:t>                              Roll no- 93</a:t>
            </a:r>
          </a:p>
          <a:p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     DEPARTMENT OF MATHEMATICS  </a:t>
            </a:r>
            <a:endParaRPr lang="en-US" sz="3600" b="1" dirty="0">
              <a:solidFill>
                <a:schemeClr val="accent3">
                  <a:lumMod val="50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                   </a:t>
            </a:r>
          </a:p>
          <a:p>
            <a:endParaRPr lang="en-US" dirty="0" smtClean="0"/>
          </a:p>
          <a:p>
            <a:r>
              <a:rPr lang="en-US" sz="6000" dirty="0" smtClean="0"/>
              <a:t>       </a:t>
            </a:r>
            <a:r>
              <a:rPr lang="en-US" sz="6000" dirty="0" smtClean="0">
                <a:solidFill>
                  <a:schemeClr val="accent1"/>
                </a:solidFill>
              </a:rPr>
              <a:t>THANK YOU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772400" cy="3048000"/>
          </a:xfrm>
        </p:spPr>
        <p:txBody>
          <a:bodyPr/>
          <a:lstStyle/>
          <a:p>
            <a:r>
              <a:rPr lang="en-US" dirty="0" smtClean="0"/>
              <a:t>  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sz="6000" dirty="0" smtClean="0"/>
              <a:t>   </a:t>
            </a:r>
            <a:r>
              <a:rPr lang="en-US" sz="6000" dirty="0" smtClean="0">
                <a:solidFill>
                  <a:schemeClr val="accent1"/>
                </a:solidFill>
                <a:latin typeface="+mj-lt"/>
              </a:rPr>
              <a:t>THANK</a:t>
            </a:r>
            <a:r>
              <a:rPr lang="en-US" sz="6000" dirty="0" smtClean="0"/>
              <a:t> </a:t>
            </a:r>
            <a:r>
              <a:rPr lang="en-US" sz="6000" dirty="0" smtClean="0">
                <a:solidFill>
                  <a:schemeClr val="accent1"/>
                </a:solidFill>
              </a:rPr>
              <a:t>YOU </a:t>
            </a:r>
            <a:endParaRPr lang="en-US" sz="60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latin typeface="Bell MT" pitchFamily="18" charset="0"/>
              </a:rPr>
              <a:t>FERRAI’S SOLUTION OF BIQUADRATIC EQUATION </a:t>
            </a:r>
            <a:r>
              <a:rPr lang="en-US" dirty="0" smtClean="0">
                <a:latin typeface="Bell MT" pitchFamily="18" charset="0"/>
              </a:rPr>
              <a:t> </a:t>
            </a:r>
            <a:endParaRPr lang="en-US" dirty="0"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50292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FERRAI’S SOLUTION OF BIQUADRATIC EQUATION:- </a:t>
            </a:r>
          </a:p>
          <a:p>
            <a:pPr>
              <a:buNone/>
            </a:pPr>
            <a:r>
              <a:rPr lang="en-US" dirty="0" smtClean="0"/>
              <a:t>Let , the equation be                      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                ….(1)</a:t>
            </a:r>
          </a:p>
          <a:p>
            <a:pPr>
              <a:buNone/>
            </a:pPr>
            <a:r>
              <a:rPr lang="en-US" dirty="0" smtClean="0"/>
              <a:t>      multiplying by a we get ,</a:t>
            </a:r>
          </a:p>
          <a:p>
            <a:pPr>
              <a:buNone/>
            </a:pPr>
            <a:r>
              <a:rPr lang="en-US" dirty="0" smtClean="0"/>
              <a:t>                                         </a:t>
            </a:r>
          </a:p>
          <a:p>
            <a:pPr>
              <a:buNone/>
            </a:pPr>
            <a:r>
              <a:rPr lang="en-US" dirty="0" smtClean="0"/>
              <a:t>     Let, the left hand expression be expressed as the deference of two square in the form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      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90600" y="2895600"/>
          <a:ext cx="6553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Equation" r:id="rId3" imgW="1892160" imgH="203040" progId="Equation.3">
                  <p:embed/>
                </p:oleObj>
              </mc:Choice>
              <mc:Fallback>
                <p:oleObj name="Equation" r:id="rId3" imgW="189216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895600"/>
                        <a:ext cx="65532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3276600" y="2590800"/>
            <a:ext cx="3886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                                                               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85800" y="5715000"/>
          <a:ext cx="7467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Equation" r:id="rId5" imgW="1904760" imgH="266400" progId="Equation.3">
                  <p:embed/>
                </p:oleObj>
              </mc:Choice>
              <mc:Fallback>
                <p:oleObj name="Equation" r:id="rId5" imgW="1904760" imgH="266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715000"/>
                        <a:ext cx="74676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990600" y="4038600"/>
          <a:ext cx="7391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Equation" r:id="rId7" imgW="2806560" imgH="228600" progId="Equation.3">
                  <p:embed/>
                </p:oleObj>
              </mc:Choice>
              <mc:Fallback>
                <p:oleObj name="Equation" r:id="rId7" imgW="280656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038600"/>
                        <a:ext cx="73914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latin typeface="Bell MT" pitchFamily="18" charset="0"/>
              </a:rPr>
              <a:t>FERRAI’S SOLUTION OF BIQUADRATIC EQUATION </a:t>
            </a:r>
            <a:endParaRPr lang="en-US" dirty="0"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So,</a:t>
            </a:r>
          </a:p>
          <a:p>
            <a:endParaRPr lang="en-US" dirty="0" smtClean="0"/>
          </a:p>
          <a:p>
            <a:r>
              <a:rPr lang="en-US" dirty="0" smtClean="0"/>
              <a:t>Comparing (2)and(3)we get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00200" y="1676400"/>
          <a:ext cx="6934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Equation" r:id="rId3" imgW="3987720" imgH="203040" progId="Equation.3">
                  <p:embed/>
                </p:oleObj>
              </mc:Choice>
              <mc:Fallback>
                <p:oleObj name="Equation" r:id="rId3" imgW="398772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676400"/>
                        <a:ext cx="69342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33400" y="2286000"/>
          <a:ext cx="8077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Equation" r:id="rId5" imgW="4228920" imgH="228600" progId="Equation.3">
                  <p:embed/>
                </p:oleObj>
              </mc:Choice>
              <mc:Fallback>
                <p:oleObj name="Equation" r:id="rId5" imgW="422892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86000"/>
                        <a:ext cx="80772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79425" y="3276600"/>
          <a:ext cx="6149975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" name="Equation" r:id="rId7" imgW="2425680" imgH="1955520" progId="Equation.3">
                  <p:embed/>
                </p:oleObj>
              </mc:Choice>
              <mc:Fallback>
                <p:oleObj name="Equation" r:id="rId7" imgW="2425680" imgH="19555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425" y="3276600"/>
                        <a:ext cx="6149975" cy="281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FERRAI’S SOLUTION OF BIQUADRATIC EQUATION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This is a cubic equation in    and it gives at least one real root , say    </a:t>
            </a:r>
          </a:p>
          <a:p>
            <a:r>
              <a:rPr lang="en-US" dirty="0" smtClean="0"/>
              <a:t>Corresponding to           we have the values of   and       and moreover the relation                                     determines only one value  of n corresponding to one value of m.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105400" y="1676400"/>
          <a:ext cx="3111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0" name="Equation" r:id="rId3" imgW="139680" imgH="177480" progId="Equation.3">
                  <p:embed/>
                </p:oleObj>
              </mc:Choice>
              <mc:Fallback>
                <p:oleObj name="Equation" r:id="rId3" imgW="13968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676400"/>
                        <a:ext cx="31115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962400" y="2590800"/>
          <a:ext cx="990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1" name="Equation" r:id="rId5" imgW="406080" imgH="215640" progId="Equation.3">
                  <p:embed/>
                </p:oleObj>
              </mc:Choice>
              <mc:Fallback>
                <p:oleObj name="Equation" r:id="rId5" imgW="4060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590800"/>
                        <a:ext cx="990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886200" y="2133600"/>
          <a:ext cx="533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2" name="Equation" r:id="rId7" imgW="164880" imgH="215640" progId="Equation.3">
                  <p:embed/>
                </p:oleObj>
              </mc:Choice>
              <mc:Fallback>
                <p:oleObj name="Equation" r:id="rId7" imgW="16488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133600"/>
                        <a:ext cx="533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8229600" y="2514600"/>
          <a:ext cx="533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3" name="Equation" r:id="rId9" imgW="215640" imgH="203040" progId="Equation.3">
                  <p:embed/>
                </p:oleObj>
              </mc:Choice>
              <mc:Fallback>
                <p:oleObj name="Equation" r:id="rId9" imgW="21564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600" y="2514600"/>
                        <a:ext cx="5334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752600" y="2971800"/>
          <a:ext cx="609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4" name="Equation" r:id="rId11" imgW="177480" imgH="203040" progId="Equation.3">
                  <p:embed/>
                </p:oleObj>
              </mc:Choice>
              <mc:Fallback>
                <p:oleObj name="Equation" r:id="rId11" imgW="17748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971800"/>
                        <a:ext cx="609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553200" y="3048000"/>
          <a:ext cx="2133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5" name="Equation" r:id="rId13" imgW="1041120" imgH="215640" progId="Equation.3">
                  <p:embed/>
                </p:oleObj>
              </mc:Choice>
              <mc:Fallback>
                <p:oleObj name="Equation" r:id="rId13" imgW="104112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3048000"/>
                        <a:ext cx="2133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latin typeface="Bell MT" pitchFamily="18" charset="0"/>
              </a:rPr>
              <a:t>FERRAI’S SOLUTION OF BIQUADRATIC EQUATION </a:t>
            </a:r>
            <a:endParaRPr lang="en-US" dirty="0"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EXAMPLE:-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                                                                                  this equation can be written in form of            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         where                                                               </a:t>
            </a:r>
          </a:p>
          <a:p>
            <a:pPr>
              <a:buNone/>
            </a:pPr>
            <a:r>
              <a:rPr lang="en-US" dirty="0" smtClean="0"/>
              <a:t>    m ,n  are constants which are to be                            determined     </a:t>
            </a:r>
          </a:p>
          <a:p>
            <a:pPr>
              <a:buNone/>
            </a:pPr>
            <a:r>
              <a:rPr lang="en-US" dirty="0" smtClean="0"/>
              <a:t>          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38200" y="2133600"/>
          <a:ext cx="66389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2" name="Equation" r:id="rId3" imgW="2349360" imgH="457200" progId="Equation.3">
                  <p:embed/>
                </p:oleObj>
              </mc:Choice>
              <mc:Fallback>
                <p:oleObj name="Equation" r:id="rId3" imgW="234936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133600"/>
                        <a:ext cx="6638925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66800" y="3048000"/>
          <a:ext cx="591343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" name="Equation" r:id="rId5" imgW="1765080" imgH="266400" progId="Equation.3">
                  <p:embed/>
                </p:oleObj>
              </mc:Choice>
              <mc:Fallback>
                <p:oleObj name="Equation" r:id="rId5" imgW="1765080" imgH="266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048000"/>
                        <a:ext cx="5913438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8001000" y="3124200"/>
          <a:ext cx="546100" cy="4717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4" name="Equation" r:id="rId7" imgW="177480" imgH="203040" progId="Equation.3">
                  <p:embed/>
                </p:oleObj>
              </mc:Choice>
              <mc:Fallback>
                <p:oleObj name="Equation" r:id="rId7" imgW="1774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3124200"/>
                        <a:ext cx="546100" cy="4717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914400" y="4953000"/>
          <a:ext cx="77724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" name="Equation" r:id="rId9" imgW="4152600" imgH="482400" progId="Equation.3">
                  <p:embed/>
                </p:oleObj>
              </mc:Choice>
              <mc:Fallback>
                <p:oleObj name="Equation" r:id="rId9" imgW="4152600" imgH="4824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953000"/>
                        <a:ext cx="77724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066800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latin typeface="Bell MT" pitchFamily="18" charset="0"/>
              </a:rPr>
              <a:t>FERRAI’S SOLUTION OF BIQUADRATIC EQUATION </a:t>
            </a:r>
            <a:endParaRPr lang="en-US" dirty="0"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1524000"/>
            <a:ext cx="8229600" cy="495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Comparing (1) and (2) we have,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33400" y="2590800"/>
          <a:ext cx="67056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3" name="Equation" r:id="rId3" imgW="2158920" imgH="1714320" progId="Equation.3">
                  <p:embed/>
                </p:oleObj>
              </mc:Choice>
              <mc:Fallback>
                <p:oleObj name="Equation" r:id="rId3" imgW="2158920" imgH="17143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90800"/>
                        <a:ext cx="67056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latin typeface="Bell MT" pitchFamily="18" charset="0"/>
              </a:rPr>
              <a:t>FERRAI’S SOLUTION OF BIQUADRATIC EQUATION </a:t>
            </a:r>
            <a:endParaRPr lang="en-US" dirty="0">
              <a:latin typeface="Bell MT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49579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 smtClean="0"/>
              <a:t>So,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Therefore, real solution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219200" y="1905000"/>
          <a:ext cx="44958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5" name="Equation" r:id="rId3" imgW="1968480" imgH="711000" progId="Equation.3">
                  <p:embed/>
                </p:oleObj>
              </mc:Choice>
              <mc:Fallback>
                <p:oleObj name="Equation" r:id="rId3" imgW="1968480" imgH="711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905000"/>
                        <a:ext cx="4495800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572000" y="3124200"/>
          <a:ext cx="762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6" name="Equation" r:id="rId5" imgW="355320" imgH="177480" progId="Equation.3">
                  <p:embed/>
                </p:oleObj>
              </mc:Choice>
              <mc:Fallback>
                <p:oleObj name="Equation" r:id="rId5" imgW="35532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124200"/>
                        <a:ext cx="7620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981200" y="3886200"/>
          <a:ext cx="2057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7" name="Equation" r:id="rId7" imgW="774360" imgH="203040" progId="Equation.3">
                  <p:embed/>
                </p:oleObj>
              </mc:Choice>
              <mc:Fallback>
                <p:oleObj name="Equation" r:id="rId7" imgW="77436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886200"/>
                        <a:ext cx="20574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 flipH="1">
          <a:off x="2590800" y="3733800"/>
          <a:ext cx="169545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8" name="Equation" r:id="rId9" imgW="114120" imgH="215640" progId="Equation.3">
                  <p:embed/>
                </p:oleObj>
              </mc:Choice>
              <mc:Fallback>
                <p:oleObj name="Equation" r:id="rId9" imgW="11412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2590800" y="3733800"/>
                        <a:ext cx="169545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9" name="Equation" r:id="rId11" imgW="114120" imgH="215640" progId="Equation.3">
                  <p:embed/>
                </p:oleObj>
              </mc:Choice>
              <mc:Fallback>
                <p:oleObj name="Equation" r:id="rId11" imgW="11412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0" name="Equation" r:id="rId12" imgW="114120" imgH="215640" progId="Equation.3">
                  <p:embed/>
                </p:oleObj>
              </mc:Choice>
              <mc:Fallback>
                <p:oleObj name="Equation" r:id="rId12" imgW="114120" imgH="215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676400" y="3581400"/>
          <a:ext cx="32766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1" name="Equation" r:id="rId13" imgW="1130040" imgH="939600" progId="Equation.3">
                  <p:embed/>
                </p:oleObj>
              </mc:Choice>
              <mc:Fallback>
                <p:oleObj name="Equation" r:id="rId13" imgW="1130040" imgH="9396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581400"/>
                        <a:ext cx="3276600" cy="198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ell MT" pitchFamily="18" charset="0"/>
              </a:rPr>
              <a:t>FERRAI’S SOLUTION OF BIQUADRATIC EQUATION 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2336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The equation is-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So, the required solution of the given equation are 1,2,3,4.</a:t>
            </a:r>
            <a:endParaRPr lang="en-US" dirty="0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3733800" y="1524000"/>
          <a:ext cx="3867912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1" name="Equation" r:id="rId3" imgW="1993680" imgH="939600" progId="Equation.3">
                  <p:embed/>
                </p:oleObj>
              </mc:Choice>
              <mc:Fallback>
                <p:oleObj name="Equation" r:id="rId3" imgW="1993680" imgH="939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524000"/>
                        <a:ext cx="3867912" cy="205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458</TotalTime>
  <Words>215</Words>
  <Application>Microsoft Office PowerPoint</Application>
  <PresentationFormat>On-screen Show (4:3)</PresentationFormat>
  <Paragraphs>50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Bell MT</vt:lpstr>
      <vt:lpstr>Book Antiqua</vt:lpstr>
      <vt:lpstr>Calibri</vt:lpstr>
      <vt:lpstr>Cambria</vt:lpstr>
      <vt:lpstr>Lucida Sans</vt:lpstr>
      <vt:lpstr>Wingdings</vt:lpstr>
      <vt:lpstr>Wingdings 2</vt:lpstr>
      <vt:lpstr>Wingdings 3</vt:lpstr>
      <vt:lpstr>Apex</vt:lpstr>
      <vt:lpstr>Equation</vt:lpstr>
      <vt:lpstr>DEPARTMENTAL SEMINAR OF MATHEMATICS 2018 </vt:lpstr>
      <vt:lpstr>PowerPoint Presentation</vt:lpstr>
      <vt:lpstr>FERRAI’S SOLUTION OF BIQUADRATIC EQUATION  </vt:lpstr>
      <vt:lpstr>FERRAI’S SOLUTION OF BIQUADRATIC EQUATION </vt:lpstr>
      <vt:lpstr>FERRAI’S SOLUTION OF BIQUADRATIC EQUATION </vt:lpstr>
      <vt:lpstr>FERRAI’S SOLUTION OF BIQUADRATIC EQUATION </vt:lpstr>
      <vt:lpstr>FERRAI’S SOLUTION OF BIQUADRATIC EQUATION </vt:lpstr>
      <vt:lpstr>FERRAI’S SOLUTION OF BIQUADRATIC EQUATION </vt:lpstr>
      <vt:lpstr>FERRAI’S SOLUTION OF BIQUADRATIC EQUATION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Subhajit</cp:lastModifiedBy>
  <cp:revision>129</cp:revision>
  <dcterms:created xsi:type="dcterms:W3CDTF">2018-02-06T22:30:54Z</dcterms:created>
  <dcterms:modified xsi:type="dcterms:W3CDTF">2023-08-20T11:50:52Z</dcterms:modified>
</cp:coreProperties>
</file>