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77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17.wmf"/><Relationship Id="rId1" Type="http://schemas.openxmlformats.org/officeDocument/2006/relationships/image" Target="../media/image20.wmf"/><Relationship Id="rId5" Type="http://schemas.openxmlformats.org/officeDocument/2006/relationships/image" Target="../media/image23.wmf"/><Relationship Id="rId4" Type="http://schemas.openxmlformats.org/officeDocument/2006/relationships/image" Target="../media/image22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image" Target="../media/image17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6EDE8-4975-46E3-9DA9-BE8445B15CBE}" type="datetimeFigureOut">
              <a:rPr lang="en-US" smtClean="0"/>
              <a:pPr/>
              <a:t>2/20/2018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90DF-E72C-4E83-821D-06891A0614A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6EDE8-4975-46E3-9DA9-BE8445B15CBE}" type="datetimeFigureOut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90DF-E72C-4E83-821D-06891A0614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6EDE8-4975-46E3-9DA9-BE8445B15CBE}" type="datetimeFigureOut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90DF-E72C-4E83-821D-06891A0614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6EDE8-4975-46E3-9DA9-BE8445B15CBE}" type="datetimeFigureOut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90DF-E72C-4E83-821D-06891A0614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6EDE8-4975-46E3-9DA9-BE8445B15CBE}" type="datetimeFigureOut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C5AC90DF-E72C-4E83-821D-06891A0614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6EDE8-4975-46E3-9DA9-BE8445B15CBE}" type="datetimeFigureOut">
              <a:rPr lang="en-US" smtClean="0"/>
              <a:pPr/>
              <a:t>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90DF-E72C-4E83-821D-06891A0614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6EDE8-4975-46E3-9DA9-BE8445B15CBE}" type="datetimeFigureOut">
              <a:rPr lang="en-US" smtClean="0"/>
              <a:pPr/>
              <a:t>2/20/2018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90DF-E72C-4E83-821D-06891A0614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6EDE8-4975-46E3-9DA9-BE8445B15CBE}" type="datetimeFigureOut">
              <a:rPr lang="en-US" smtClean="0"/>
              <a:pPr/>
              <a:t>2/20/2018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90DF-E72C-4E83-821D-06891A0614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6EDE8-4975-46E3-9DA9-BE8445B15CBE}" type="datetimeFigureOut">
              <a:rPr lang="en-US" smtClean="0"/>
              <a:pPr/>
              <a:t>2/20/2018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90DF-E72C-4E83-821D-06891A0614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6EDE8-4975-46E3-9DA9-BE8445B15CBE}" type="datetimeFigureOut">
              <a:rPr lang="en-US" smtClean="0"/>
              <a:pPr/>
              <a:t>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90DF-E72C-4E83-821D-06891A0614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6EDE8-4975-46E3-9DA9-BE8445B15CBE}" type="datetimeFigureOut">
              <a:rPr lang="en-US" smtClean="0"/>
              <a:pPr/>
              <a:t>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90DF-E72C-4E83-821D-06891A0614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FA6EDE8-4975-46E3-9DA9-BE8445B15CBE}" type="datetimeFigureOut">
              <a:rPr lang="en-US" smtClean="0"/>
              <a:pPr/>
              <a:t>2/20/2018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5AC90DF-E72C-4E83-821D-06891A0614A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29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oleObject" Target="../embeddings/oleObject32.bin"/><Relationship Id="rId4" Type="http://schemas.openxmlformats.org/officeDocument/2006/relationships/oleObject" Target="../embeddings/oleObject31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oleObject" Target="../embeddings/oleObject35.bin"/><Relationship Id="rId4" Type="http://schemas.openxmlformats.org/officeDocument/2006/relationships/oleObject" Target="../embeddings/oleObject34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8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2.bin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7.bin"/><Relationship Id="rId5" Type="http://schemas.openxmlformats.org/officeDocument/2006/relationships/oleObject" Target="../embeddings/oleObject16.bin"/><Relationship Id="rId4" Type="http://schemas.openxmlformats.org/officeDocument/2006/relationships/oleObject" Target="../embeddings/oleObject15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.bin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2.bin"/><Relationship Id="rId5" Type="http://schemas.openxmlformats.org/officeDocument/2006/relationships/oleObject" Target="../embeddings/oleObject21.bin"/><Relationship Id="rId4" Type="http://schemas.openxmlformats.org/officeDocument/2006/relationships/oleObject" Target="../embeddings/oleObject20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27.bin"/><Relationship Id="rId4" Type="http://schemas.openxmlformats.org/officeDocument/2006/relationships/oleObject" Target="../embeddings/oleObject2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0"/>
            <a:ext cx="7772400" cy="1600200"/>
          </a:xfr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Departmental seminar of  2018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b="1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1905000"/>
            <a:ext cx="6934200" cy="3733800"/>
          </a:xfrm>
        </p:spPr>
        <p:txBody>
          <a:bodyPr>
            <a:normAutofit/>
          </a:bodyPr>
          <a:lstStyle/>
          <a:p>
            <a:endParaRPr lang="en-US" b="1" i="1" u="sng" dirty="0" smtClean="0">
              <a:solidFill>
                <a:schemeClr val="accent5">
                  <a:lumMod val="50000"/>
                </a:schemeClr>
              </a:solidFill>
              <a:latin typeface="Bodoni MT" pitchFamily="18" charset="0"/>
            </a:endParaRPr>
          </a:p>
          <a:p>
            <a:r>
              <a:rPr lang="en-US" b="1" i="1" u="sng" dirty="0" smtClean="0">
                <a:solidFill>
                  <a:schemeClr val="accent5">
                    <a:lumMod val="50000"/>
                  </a:schemeClr>
                </a:solidFill>
                <a:latin typeface="Bodoni MT" pitchFamily="18" charset="0"/>
              </a:rPr>
              <a:t>TOPIC</a:t>
            </a:r>
            <a:r>
              <a:rPr lang="en-US" i="1" dirty="0" smtClean="0">
                <a:solidFill>
                  <a:schemeClr val="accent5">
                    <a:lumMod val="50000"/>
                  </a:schemeClr>
                </a:solidFill>
                <a:latin typeface="Bodoni MT" pitchFamily="18" charset="0"/>
              </a:rPr>
              <a:t>-THEORY OF EQUATION</a:t>
            </a:r>
            <a:endParaRPr lang="en-US" i="1" dirty="0" smtClean="0">
              <a:solidFill>
                <a:schemeClr val="accent5">
                  <a:lumMod val="50000"/>
                </a:schemeClr>
              </a:solidFill>
              <a:latin typeface="Bodoni MT" pitchFamily="18" charset="0"/>
            </a:endParaRPr>
          </a:p>
          <a:p>
            <a:r>
              <a:rPr lang="en-US" i="1" dirty="0" smtClean="0">
                <a:solidFill>
                  <a:srgbClr val="FF0000"/>
                </a:solidFill>
                <a:latin typeface="Bodoni MT" pitchFamily="18" charset="0"/>
              </a:rPr>
              <a:t>PRITAM </a:t>
            </a:r>
            <a:r>
              <a:rPr lang="en-US" i="1" dirty="0" smtClean="0">
                <a:solidFill>
                  <a:srgbClr val="FF0000"/>
                </a:solidFill>
                <a:latin typeface="Bodoni MT" pitchFamily="18" charset="0"/>
              </a:rPr>
              <a:t>GHOSH</a:t>
            </a:r>
            <a:endParaRPr lang="en-US" dirty="0" smtClean="0">
              <a:solidFill>
                <a:srgbClr val="FF0000"/>
              </a:solidFill>
              <a:latin typeface="Bodoni MT" pitchFamily="18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Bodoni MT" pitchFamily="18" charset="0"/>
              </a:rPr>
              <a:t>Roll no-75</a:t>
            </a:r>
          </a:p>
          <a:p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  <a:latin typeface="Bodoni MT" pitchFamily="18" charset="0"/>
              </a:rPr>
              <a:t>DEPARTMENT OF MATHEMATICS  </a:t>
            </a:r>
            <a:endParaRPr lang="en-US" b="1" dirty="0">
              <a:solidFill>
                <a:schemeClr val="accent5">
                  <a:lumMod val="75000"/>
                </a:schemeClr>
              </a:solidFill>
              <a:latin typeface="Bodoni MT" pitchFamily="18" charset="0"/>
            </a:endParaRP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11430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en-US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en-US" sz="6000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Cardan’s</a:t>
            </a:r>
            <a:r>
              <a:rPr lang="en-US" sz="6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Method</a:t>
            </a:r>
            <a:r>
              <a:rPr lang="en-US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en-US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Solution,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25602" name="Equation" r:id="rId3" imgW="114120" imgH="21564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996462" y="2667000"/>
          <a:ext cx="6963508" cy="838200"/>
        </p:xfrm>
        <a:graphic>
          <a:graphicData uri="http://schemas.openxmlformats.org/presentationml/2006/ole">
            <p:oleObj spid="_x0000_s25603" name="Equation" r:id="rId4" imgW="2743200" imgH="3301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5400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Cardan’s</a:t>
            </a:r>
            <a:r>
              <a:rPr lang="en-US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Method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Complex case:-</a:t>
            </a:r>
            <a:endParaRPr lang="en-US" dirty="0" smtClean="0"/>
          </a:p>
          <a:p>
            <a:r>
              <a:rPr lang="en-US" dirty="0" smtClean="0"/>
              <a:t>In This case we use De </a:t>
            </a:r>
            <a:r>
              <a:rPr lang="en-US" dirty="0" err="1" smtClean="0"/>
              <a:t>Moiver's</a:t>
            </a:r>
            <a:r>
              <a:rPr lang="en-US" dirty="0" smtClean="0"/>
              <a:t> theorem to obtain the real roots.</a:t>
            </a:r>
          </a:p>
          <a:p>
            <a:r>
              <a:rPr lang="en-US" dirty="0" smtClean="0"/>
              <a:t>Now,</a:t>
            </a:r>
          </a:p>
          <a:p>
            <a:r>
              <a:rPr lang="en-US" dirty="0" smtClean="0"/>
              <a:t>Let,</a:t>
            </a:r>
          </a:p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981200" y="3048000"/>
          <a:ext cx="2108200" cy="496047"/>
        </p:xfrm>
        <a:graphic>
          <a:graphicData uri="http://schemas.openxmlformats.org/presentationml/2006/ole">
            <p:oleObj spid="_x0000_s22530" name="Equation" r:id="rId3" imgW="863280" imgH="20304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600200" y="3962400"/>
          <a:ext cx="2286000" cy="457200"/>
        </p:xfrm>
        <a:graphic>
          <a:graphicData uri="http://schemas.openxmlformats.org/presentationml/2006/ole">
            <p:oleObj spid="_x0000_s22531" name="Equation" r:id="rId4" imgW="1015920" imgH="20304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918412" y="4419600"/>
          <a:ext cx="3625514" cy="1219200"/>
        </p:xfrm>
        <a:graphic>
          <a:graphicData uri="http://schemas.openxmlformats.org/presentationml/2006/ole">
            <p:oleObj spid="_x0000_s22532" name="Equation" r:id="rId5" imgW="1434960" imgH="482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5400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Cardan’s</a:t>
            </a:r>
            <a:r>
              <a:rPr lang="en-US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Method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Solving (1) and (2) we get,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Where,</a:t>
            </a:r>
          </a:p>
          <a:p>
            <a:r>
              <a:rPr lang="en-US" dirty="0" smtClean="0"/>
              <a:t>From (3) and (4)respectively we get,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 </a:t>
            </a:r>
          </a:p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752600" y="1981200"/>
          <a:ext cx="3657600" cy="1295400"/>
        </p:xfrm>
        <a:graphic>
          <a:graphicData uri="http://schemas.openxmlformats.org/presentationml/2006/ole">
            <p:oleObj spid="_x0000_s23554" name="Equation" r:id="rId3" imgW="2438280" imgH="81252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286000" y="3200400"/>
          <a:ext cx="2359742" cy="609600"/>
        </p:xfrm>
        <a:graphic>
          <a:graphicData uri="http://schemas.openxmlformats.org/presentationml/2006/ole">
            <p:oleObj spid="_x0000_s23555" name="Equation" r:id="rId4" imgW="1523880" imgH="39348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219200" y="4267200"/>
          <a:ext cx="4682122" cy="1371601"/>
        </p:xfrm>
        <a:graphic>
          <a:graphicData uri="http://schemas.openxmlformats.org/presentationml/2006/ole">
            <p:oleObj spid="_x0000_s23556" name="Equation" r:id="rId5" imgW="2768400" imgH="914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5400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Cardan’s</a:t>
            </a:r>
            <a:r>
              <a:rPr lang="en-US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Method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Solution, 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676400" y="2209800"/>
          <a:ext cx="4876800" cy="1219200"/>
        </p:xfrm>
        <a:graphic>
          <a:graphicData uri="http://schemas.openxmlformats.org/presentationml/2006/ole">
            <p:oleObj spid="_x0000_s24578" name="Equation" r:id="rId3" imgW="1676160" imgH="419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sz="6000" dirty="0" smtClean="0">
                <a:solidFill>
                  <a:schemeClr val="accent1">
                    <a:lumMod val="75000"/>
                  </a:schemeClr>
                </a:solidFill>
              </a:rPr>
              <a:t>  </a:t>
            </a:r>
            <a:r>
              <a:rPr lang="en-US" sz="6000" dirty="0" smtClean="0">
                <a:solidFill>
                  <a:schemeClr val="accent1">
                    <a:lumMod val="75000"/>
                  </a:schemeClr>
                </a:solidFill>
              </a:rPr>
              <a:t>   </a:t>
            </a:r>
            <a:r>
              <a:rPr lang="en-US" sz="6000" dirty="0" smtClean="0">
                <a:solidFill>
                  <a:schemeClr val="accent1">
                    <a:lumMod val="75000"/>
                  </a:schemeClr>
                </a:solidFill>
              </a:rPr>
              <a:t>THANK YOU</a:t>
            </a:r>
            <a:endParaRPr lang="en-US" sz="60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THEORY OF EQUATION 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i="1" u="sng" dirty="0"/>
              <a:t> THEORY OF EQUATION</a:t>
            </a:r>
            <a:endParaRPr lang="en-US" dirty="0"/>
          </a:p>
          <a:p>
            <a:r>
              <a:rPr lang="en-US" b="1" i="1" dirty="0"/>
              <a:t>Definition of theory of equations:-</a:t>
            </a:r>
            <a:endParaRPr lang="en-US" dirty="0"/>
          </a:p>
          <a:p>
            <a:r>
              <a:rPr lang="en-US" dirty="0"/>
              <a:t>“In algebra, the theory of equations is the study of algebraic equations ( also called polynomial equations), which are equations defined by a polynomial. Since then algebra has been dramatically enlarged, for including many new subareas, and the theory of algebraic equations receivers much less attention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1143000"/>
          </a:xfr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THEORY OF EQUATION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 smtClean="0"/>
              <a:t>Equality of two polynomial:-</a:t>
            </a:r>
          </a:p>
          <a:p>
            <a:r>
              <a:rPr lang="en-US" dirty="0" smtClean="0"/>
              <a:t>Two polynomial of the same degree</a:t>
            </a:r>
          </a:p>
          <a:p>
            <a:endParaRPr lang="en-US" dirty="0" smtClean="0"/>
          </a:p>
          <a:p>
            <a:r>
              <a:rPr lang="en-US" dirty="0" smtClean="0"/>
              <a:t>And</a:t>
            </a:r>
          </a:p>
          <a:p>
            <a:r>
              <a:rPr lang="en-US" dirty="0" smtClean="0"/>
              <a:t>Are said to be equal polynomial or identical  polynomial if </a:t>
            </a:r>
          </a:p>
          <a:p>
            <a:r>
              <a:rPr lang="en-US" dirty="0" smtClean="0"/>
              <a:t>        for all </a:t>
            </a:r>
            <a:r>
              <a:rPr lang="en-US" dirty="0" err="1" smtClean="0"/>
              <a:t>i</a:t>
            </a:r>
            <a:r>
              <a:rPr lang="en-US" dirty="0" smtClean="0"/>
              <a:t>=1,2,……,n</a:t>
            </a:r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362200" y="2743200"/>
          <a:ext cx="3581400" cy="609600"/>
        </p:xfrm>
        <a:graphic>
          <a:graphicData uri="http://schemas.openxmlformats.org/presentationml/2006/ole">
            <p:oleObj spid="_x0000_s1027" name="Equation" r:id="rId3" imgW="1536480" imgH="24120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2133600" y="3276600"/>
          <a:ext cx="3200400" cy="533400"/>
        </p:xfrm>
        <a:graphic>
          <a:graphicData uri="http://schemas.openxmlformats.org/presentationml/2006/ole">
            <p:oleObj spid="_x0000_s1028" name="Equation" r:id="rId4" imgW="1384200" imgH="241200" progId="Equation.3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3352800" y="4495800"/>
          <a:ext cx="838200" cy="457200"/>
        </p:xfrm>
        <a:graphic>
          <a:graphicData uri="http://schemas.openxmlformats.org/presentationml/2006/ole">
            <p:oleObj spid="_x0000_s1029" name="Equation" r:id="rId5" imgW="419040" imgH="228600" progId="Equation.3">
              <p:embed/>
            </p:oleObj>
          </a:graphicData>
        </a:graphic>
      </p:graphicFrame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THEORY OF EQUATION </a:t>
            </a:r>
            <a:endParaRPr lang="en-US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u="sng" dirty="0" smtClean="0"/>
              <a:t>Solving methods of equations –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b="1" dirty="0" smtClean="0"/>
              <a:t>First degree equation:-</a:t>
            </a:r>
          </a:p>
          <a:p>
            <a:pPr>
              <a:buNone/>
            </a:pPr>
            <a:r>
              <a:rPr lang="en-US" b="1" dirty="0" smtClean="0"/>
              <a:t>   </a:t>
            </a:r>
            <a:r>
              <a:rPr lang="en-US" dirty="0" smtClean="0"/>
              <a:t>ax+b = 0 its solution is very easy..</a:t>
            </a:r>
          </a:p>
          <a:p>
            <a:pPr>
              <a:buNone/>
            </a:pPr>
            <a:r>
              <a:rPr lang="en-US" dirty="0" smtClean="0"/>
              <a:t>   </a:t>
            </a:r>
          </a:p>
          <a:p>
            <a:pPr>
              <a:buNone/>
            </a:pPr>
            <a:r>
              <a:rPr lang="en-US" b="1" dirty="0" smtClean="0"/>
              <a:t>Second degree equation:-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dirty="0" smtClean="0"/>
              <a:t>by Sridhar </a:t>
            </a:r>
            <a:r>
              <a:rPr lang="en-US" dirty="0" err="1" smtClean="0"/>
              <a:t>Acharya’s</a:t>
            </a:r>
            <a:r>
              <a:rPr lang="en-US" dirty="0" smtClean="0"/>
              <a:t> rule, 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6324600" y="2438400"/>
          <a:ext cx="1054510" cy="838200"/>
        </p:xfrm>
        <a:graphic>
          <a:graphicData uri="http://schemas.openxmlformats.org/presentationml/2006/ole">
            <p:oleObj spid="_x0000_s2052" name="Equation" r:id="rId3" imgW="495000" imgH="39348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5029200" y="3657600"/>
          <a:ext cx="2338388" cy="485899"/>
        </p:xfrm>
        <a:graphic>
          <a:graphicData uri="http://schemas.openxmlformats.org/presentationml/2006/ole">
            <p:oleObj spid="_x0000_s2053" name="Equation" r:id="rId4" imgW="977760" imgH="203040" progId="Equation.3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4953000" y="4953000"/>
          <a:ext cx="2697480" cy="963386"/>
        </p:xfrm>
        <a:graphic>
          <a:graphicData uri="http://schemas.openxmlformats.org/presentationml/2006/ole">
            <p:oleObj spid="_x0000_s2054" name="Equation" r:id="rId5" imgW="1244520" imgH="4442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5400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Cardan’s</a:t>
            </a:r>
            <a:r>
              <a:rPr lang="en-US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Method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 err="1" smtClean="0"/>
              <a:t>Cardan’s</a:t>
            </a:r>
            <a:r>
              <a:rPr lang="en-US" b="1" u="sng" dirty="0" smtClean="0"/>
              <a:t>  Method:-</a:t>
            </a:r>
          </a:p>
          <a:p>
            <a:r>
              <a:rPr lang="en-US" dirty="0" smtClean="0"/>
              <a:t>The general form of a cubic equation with binomial coefficients is</a:t>
            </a:r>
          </a:p>
          <a:p>
            <a:r>
              <a:rPr lang="en-US" dirty="0" smtClean="0"/>
              <a:t>Let us apply the transformation x=</a:t>
            </a:r>
            <a:r>
              <a:rPr lang="en-US" dirty="0" err="1" smtClean="0"/>
              <a:t>y+h</a:t>
            </a:r>
            <a:r>
              <a:rPr lang="en-US" dirty="0" smtClean="0"/>
              <a:t> in order that the transformed equation does not contain the term of       .</a:t>
            </a:r>
          </a:p>
          <a:p>
            <a:r>
              <a:rPr lang="en-US" dirty="0" err="1" smtClean="0"/>
              <a:t>Now,we</a:t>
            </a:r>
            <a:r>
              <a:rPr lang="en-US" dirty="0" smtClean="0"/>
              <a:t> put x=</a:t>
            </a:r>
            <a:r>
              <a:rPr lang="en-US" dirty="0" err="1" smtClean="0"/>
              <a:t>y+h</a:t>
            </a:r>
            <a:r>
              <a:rPr lang="en-US" dirty="0" smtClean="0"/>
              <a:t> in the above equation.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876800" y="2514600"/>
          <a:ext cx="3733800" cy="533400"/>
        </p:xfrm>
        <a:graphic>
          <a:graphicData uri="http://schemas.openxmlformats.org/presentationml/2006/ole">
            <p:oleObj spid="_x0000_s26626" name="Equation" r:id="rId3" imgW="1688760" imgH="24120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895600" y="3886200"/>
          <a:ext cx="466725" cy="533400"/>
        </p:xfrm>
        <a:graphic>
          <a:graphicData uri="http://schemas.openxmlformats.org/presentationml/2006/ole">
            <p:oleObj spid="_x0000_s26627" name="Equation" r:id="rId4" imgW="177480" imgH="203040" progId="Equation.3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5400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Cardan’s</a:t>
            </a:r>
            <a:r>
              <a:rPr lang="en-US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Method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So, the transformed equation is-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By condition</a:t>
            </a:r>
          </a:p>
          <a:p>
            <a:r>
              <a:rPr lang="en-US" dirty="0"/>
              <a:t> </a:t>
            </a:r>
            <a:r>
              <a:rPr lang="en-US" dirty="0" smtClean="0"/>
              <a:t>          so,</a:t>
            </a:r>
          </a:p>
          <a:p>
            <a:r>
              <a:rPr lang="en-US" dirty="0" smtClean="0"/>
              <a:t>Put the value of h in the equation we get,</a:t>
            </a:r>
          </a:p>
          <a:p>
            <a:endParaRPr lang="en-US" dirty="0"/>
          </a:p>
          <a:p>
            <a:r>
              <a:rPr lang="en-US" dirty="0" smtClean="0"/>
              <a:t>Where   </a:t>
            </a:r>
          </a:p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609600" y="2133600"/>
          <a:ext cx="8298180" cy="914400"/>
        </p:xfrm>
        <a:graphic>
          <a:graphicData uri="http://schemas.openxmlformats.org/presentationml/2006/ole">
            <p:oleObj spid="_x0000_s4098" name="Equation" r:id="rId3" imgW="4609800" imgH="50796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3124200" y="3200400"/>
          <a:ext cx="1473200" cy="457200"/>
        </p:xfrm>
        <a:graphic>
          <a:graphicData uri="http://schemas.openxmlformats.org/presentationml/2006/ole">
            <p:oleObj spid="_x0000_s4099" name="Equation" r:id="rId4" imgW="736560" imgH="22860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514600" y="3581400"/>
          <a:ext cx="1080247" cy="854149"/>
        </p:xfrm>
        <a:graphic>
          <a:graphicData uri="http://schemas.openxmlformats.org/presentationml/2006/ole">
            <p:oleObj spid="_x0000_s4100" name="Equation" r:id="rId5" imgW="545760" imgH="43164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2049780" y="4800600"/>
          <a:ext cx="3227070" cy="533400"/>
        </p:xfrm>
        <a:graphic>
          <a:graphicData uri="http://schemas.openxmlformats.org/presentationml/2006/ole">
            <p:oleObj spid="_x0000_s4101" name="Equation" r:id="rId6" imgW="1536480" imgH="253800" progId="Equation.3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2133600" y="5410200"/>
          <a:ext cx="1937084" cy="533400"/>
        </p:xfrm>
        <a:graphic>
          <a:graphicData uri="http://schemas.openxmlformats.org/presentationml/2006/ole">
            <p:oleObj spid="_x0000_s4102" name="Equation" r:id="rId7" imgW="876240" imgH="241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5400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Cardan’s</a:t>
            </a:r>
            <a:r>
              <a:rPr lang="en-US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Method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And G=</a:t>
            </a:r>
          </a:p>
          <a:p>
            <a:r>
              <a:rPr lang="en-US" dirty="0" smtClean="0"/>
              <a:t>Let,</a:t>
            </a:r>
          </a:p>
          <a:p>
            <a:r>
              <a:rPr lang="en-US" dirty="0" smtClean="0"/>
              <a:t>So,</a:t>
            </a:r>
          </a:p>
          <a:p>
            <a:r>
              <a:rPr lang="en-US" dirty="0" smtClean="0"/>
              <a:t>So, this is called standard form of cubic equation.</a:t>
            </a:r>
          </a:p>
          <a:p>
            <a:r>
              <a:rPr lang="en-US" dirty="0" smtClean="0"/>
              <a:t>To solve the equation let us assume, z=</a:t>
            </a:r>
            <a:r>
              <a:rPr lang="en-US" dirty="0" err="1" smtClean="0"/>
              <a:t>u+v</a:t>
            </a:r>
            <a:endParaRPr lang="en-US" dirty="0" smtClean="0"/>
          </a:p>
          <a:p>
            <a:r>
              <a:rPr lang="en-US" dirty="0" smtClean="0"/>
              <a:t>  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057400" y="1600200"/>
          <a:ext cx="4259179" cy="533400"/>
        </p:xfrm>
        <a:graphic>
          <a:graphicData uri="http://schemas.openxmlformats.org/presentationml/2006/ole">
            <p:oleObj spid="_x0000_s5122" name="Equation" r:id="rId3" imgW="1244520" imgH="24120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676400" y="2209800"/>
          <a:ext cx="1155700" cy="533400"/>
        </p:xfrm>
        <a:graphic>
          <a:graphicData uri="http://schemas.openxmlformats.org/presentationml/2006/ole">
            <p:oleObj spid="_x0000_s5123" name="Equation" r:id="rId4" imgW="495000" imgH="22860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4514850" y="3352800"/>
          <a:ext cx="114300" cy="215900"/>
        </p:xfrm>
        <a:graphic>
          <a:graphicData uri="http://schemas.openxmlformats.org/presentationml/2006/ole">
            <p:oleObj spid="_x0000_s5125" name="Equation" r:id="rId5" imgW="114120" imgH="215640" progId="Equation.3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1359570" y="5181600"/>
          <a:ext cx="1925052" cy="609600"/>
        </p:xfrm>
        <a:graphic>
          <a:graphicData uri="http://schemas.openxmlformats.org/presentationml/2006/ole">
            <p:oleObj spid="_x0000_s5126" name="Equation" r:id="rId6" imgW="761760" imgH="241200" progId="Equation.3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1447800" y="2743200"/>
          <a:ext cx="3276600" cy="457200"/>
        </p:xfrm>
        <a:graphic>
          <a:graphicData uri="http://schemas.openxmlformats.org/presentationml/2006/ole">
            <p:oleObj spid="_x0000_s5127" name="Equation" r:id="rId7" imgW="163800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5400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Cardan’s</a:t>
            </a:r>
            <a:r>
              <a:rPr lang="en-US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Method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Now,</a:t>
            </a:r>
          </a:p>
          <a:p>
            <a:r>
              <a:rPr lang="en-US" dirty="0" smtClean="0"/>
              <a:t>Comparing (1) and (2) we get,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uv</a:t>
            </a:r>
            <a:r>
              <a:rPr lang="en-US" dirty="0" smtClean="0"/>
              <a:t>=-H   and  </a:t>
            </a:r>
          </a:p>
          <a:p>
            <a:r>
              <a:rPr lang="en-US" dirty="0" smtClean="0"/>
              <a:t>So,</a:t>
            </a:r>
          </a:p>
          <a:p>
            <a:r>
              <a:rPr lang="en-US" dirty="0" smtClean="0"/>
              <a:t>Subtracting  (3) and (4) we get,</a:t>
            </a:r>
          </a:p>
          <a:p>
            <a:endParaRPr lang="en-US" dirty="0" smtClean="0"/>
          </a:p>
          <a:p>
            <a:r>
              <a:rPr lang="en-US" dirty="0" smtClean="0"/>
              <a:t>Where q is real</a:t>
            </a:r>
          </a:p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905000" y="1676400"/>
          <a:ext cx="3702050" cy="419100"/>
        </p:xfrm>
        <a:graphic>
          <a:graphicData uri="http://schemas.openxmlformats.org/presentationml/2006/ole">
            <p:oleObj spid="_x0000_s20482" name="Equation" r:id="rId3" imgW="2019240" imgH="22860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20483" name="Equation" r:id="rId4" imgW="114120" imgH="21564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1752600" y="3124200"/>
          <a:ext cx="4140200" cy="533400"/>
        </p:xfrm>
        <a:graphic>
          <a:graphicData uri="http://schemas.openxmlformats.org/presentationml/2006/ole">
            <p:oleObj spid="_x0000_s20485" name="Equation" r:id="rId5" imgW="2070000" imgH="266400" progId="Equation.3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20486" name="Equation" r:id="rId6" imgW="114120" imgH="215640" progId="Equation.3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3276600" y="2590800"/>
          <a:ext cx="3048000" cy="457200"/>
        </p:xfrm>
        <a:graphic>
          <a:graphicData uri="http://schemas.openxmlformats.org/presentationml/2006/ole">
            <p:oleObj spid="_x0000_s20487" name="Equation" r:id="rId7" imgW="1523880" imgH="228600" progId="Equation.3">
              <p:embed/>
            </p:oleObj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1295400" y="4495800"/>
          <a:ext cx="3141407" cy="685800"/>
        </p:xfrm>
        <a:graphic>
          <a:graphicData uri="http://schemas.openxmlformats.org/presentationml/2006/ole">
            <p:oleObj spid="_x0000_s20488" name="Equation" r:id="rId8" imgW="180324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Adding (3) and (4)we get,</a:t>
            </a:r>
          </a:p>
          <a:p>
            <a:endParaRPr lang="en-US" dirty="0" smtClean="0"/>
          </a:p>
          <a:p>
            <a:r>
              <a:rPr lang="en-US" dirty="0" smtClean="0"/>
              <a:t>Where p is also real.</a:t>
            </a:r>
          </a:p>
          <a:p>
            <a:r>
              <a:rPr lang="en-US" dirty="0" smtClean="0"/>
              <a:t>So,</a:t>
            </a:r>
          </a:p>
          <a:p>
            <a:endParaRPr lang="en-US" dirty="0" smtClean="0"/>
          </a:p>
          <a:p>
            <a:r>
              <a:rPr lang="en-US" dirty="0" smtClean="0"/>
              <a:t>And 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600200" y="2209800"/>
          <a:ext cx="3185651" cy="685800"/>
        </p:xfrm>
        <a:graphic>
          <a:graphicData uri="http://schemas.openxmlformats.org/presentationml/2006/ole">
            <p:oleObj spid="_x0000_s21506" name="Equation" r:id="rId3" imgW="1828800" imgH="39348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1600200" y="3352800"/>
          <a:ext cx="2562638" cy="1295400"/>
        </p:xfrm>
        <a:graphic>
          <a:graphicData uri="http://schemas.openxmlformats.org/presentationml/2006/ole">
            <p:oleObj spid="_x0000_s21509" name="Equation" r:id="rId4" imgW="1155600" imgH="583920" progId="Equation.3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1828800" y="4724400"/>
          <a:ext cx="2279374" cy="1219200"/>
        </p:xfrm>
        <a:graphic>
          <a:graphicData uri="http://schemas.openxmlformats.org/presentationml/2006/ole">
            <p:oleObj spid="_x0000_s21510" name="Equation" r:id="rId5" imgW="1091880" imgH="583920" progId="Equation.3">
              <p:embed/>
            </p:oleObj>
          </a:graphicData>
        </a:graphic>
      </p:graphicFrame>
      <p:sp>
        <p:nvSpPr>
          <p:cNvPr id="10" name="Rectangle 9"/>
          <p:cNvSpPr/>
          <p:nvPr/>
        </p:nvSpPr>
        <p:spPr>
          <a:xfrm>
            <a:off x="533400" y="457200"/>
            <a:ext cx="7848600" cy="92333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Cardan’s</a:t>
            </a:r>
            <a:r>
              <a:rPr lang="en-US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Method</a:t>
            </a:r>
            <a:endParaRPr lang="en-US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296</TotalTime>
  <Words>356</Words>
  <Application>Microsoft Office PowerPoint</Application>
  <PresentationFormat>On-screen Show (4:3)</PresentationFormat>
  <Paragraphs>86</Paragraphs>
  <Slides>21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Apex</vt:lpstr>
      <vt:lpstr>Equation</vt:lpstr>
      <vt:lpstr>Departmental seminar of  2018 </vt:lpstr>
      <vt:lpstr>THEORY OF EQUATION </vt:lpstr>
      <vt:lpstr>THEORY OF EQUATION </vt:lpstr>
      <vt:lpstr>THEORY OF EQUATION </vt:lpstr>
      <vt:lpstr>Cardan’s Method</vt:lpstr>
      <vt:lpstr>Cardan’s Method</vt:lpstr>
      <vt:lpstr>Cardan’s Method</vt:lpstr>
      <vt:lpstr>Cardan’s Method</vt:lpstr>
      <vt:lpstr>Slide 9</vt:lpstr>
      <vt:lpstr> Cardan’s Method </vt:lpstr>
      <vt:lpstr>Cardan’s Method</vt:lpstr>
      <vt:lpstr>Cardan’s Method</vt:lpstr>
      <vt:lpstr>Cardan’s Method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Windows User</cp:lastModifiedBy>
  <cp:revision>69</cp:revision>
  <dcterms:created xsi:type="dcterms:W3CDTF">2018-02-06T08:58:55Z</dcterms:created>
  <dcterms:modified xsi:type="dcterms:W3CDTF">2018-02-20T21:22:04Z</dcterms:modified>
</cp:coreProperties>
</file>